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59" r:id="rId6"/>
    <p:sldId id="261" r:id="rId7"/>
    <p:sldId id="263" r:id="rId8"/>
    <p:sldId id="265" r:id="rId9"/>
    <p:sldId id="266" r:id="rId10"/>
    <p:sldId id="268" r:id="rId11"/>
    <p:sldId id="269" r:id="rId12"/>
    <p:sldId id="270" r:id="rId13"/>
    <p:sldId id="272" r:id="rId14"/>
    <p:sldId id="273" r:id="rId15"/>
    <p:sldId id="275" r:id="rId16"/>
    <p:sldId id="277" r:id="rId17"/>
    <p:sldId id="279" r:id="rId18"/>
    <p:sldId id="281" r:id="rId19"/>
    <p:sldId id="282" r:id="rId20"/>
    <p:sldId id="283" r:id="rId21"/>
    <p:sldId id="284" r:id="rId22"/>
    <p:sldId id="285" r:id="rId23"/>
    <p:sldId id="286" r:id="rId24"/>
    <p:sldId id="287" r:id="rId25"/>
    <p:sldId id="288" r:id="rId26"/>
    <p:sldId id="289" r:id="rId27"/>
    <p:sldId id="290" r:id="rId28"/>
    <p:sldId id="292" r:id="rId29"/>
    <p:sldId id="293" r:id="rId30"/>
    <p:sldId id="295" r:id="rId31"/>
    <p:sldId id="297" r:id="rId32"/>
    <p:sldId id="298"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3" r:id="rId46"/>
    <p:sldId id="314" r:id="rId47"/>
    <p:sldId id="316" r:id="rId48"/>
    <p:sldId id="318" r:id="rId49"/>
    <p:sldId id="319" r:id="rId50"/>
    <p:sldId id="320" r:id="rId51"/>
    <p:sldId id="322" r:id="rId52"/>
    <p:sldId id="323" r:id="rId53"/>
    <p:sldId id="325" r:id="rId54"/>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9" Type="http://schemas.openxmlformats.org/officeDocument/2006/relationships/tags" Target="tags/tag139.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charset="-122"/>
                  <a:ea typeface="微软雅黑" panose="020B0503020204020204" charset="-122"/>
                </a:rPr>
                <a:t>时尚微立体图表合集</a:t>
              </a:r>
              <a:endParaRPr lang="zh-CN" altLang="en-US" sz="2000" b="1" dirty="0">
                <a:solidFill>
                  <a:schemeClr val="accent1"/>
                </a:solidFill>
                <a:effectLst/>
                <a:latin typeface="微软雅黑" panose="020B0503020204020204" charset="-122"/>
                <a:ea typeface="微软雅黑" panose="020B050302020402020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microsoft.com/office/2007/relationships/hdphoto" Target="../media/image2.wdp"/><Relationship Id="rId8" Type="http://schemas.openxmlformats.org/officeDocument/2006/relationships/image" Target="../media/image1.jpeg"/><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0"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8">
              <a:extLst>
                <a:ext uri="{BEBA8EAE-BF5A-486C-A8C5-ECC9F3942E4B}">
                  <a14:imgProps xmlns:a14="http://schemas.microsoft.com/office/drawing/2010/main">
                    <a14:imgLayer r:embed="rId9">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image" Target="../media/image3.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3" Type="http://schemas.openxmlformats.org/officeDocument/2006/relationships/slideLayout" Target="../slideLayouts/slideLayout14.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image" Target="../media/image6.png"/><Relationship Id="rId17" Type="http://schemas.openxmlformats.org/officeDocument/2006/relationships/notesSlide" Target="../notesSlides/notesSlide7.xml"/><Relationship Id="rId16" Type="http://schemas.openxmlformats.org/officeDocument/2006/relationships/slideLayout" Target="../slideLayouts/slideLayout14.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3.xml"/><Relationship Id="rId1" Type="http://schemas.openxmlformats.org/officeDocument/2006/relationships/tags" Target="../tags/tag42.xml"/></Relationships>
</file>

<file path=ppt/slides/_rels/slide27.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image" Target="../media/image6.png"/><Relationship Id="rId17" Type="http://schemas.openxmlformats.org/officeDocument/2006/relationships/notesSlide" Target="../notesSlides/notesSlide8.xml"/><Relationship Id="rId16" Type="http://schemas.openxmlformats.org/officeDocument/2006/relationships/slideLayout" Target="../slideLayouts/slideLayout14.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image" Target="../media/image5.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8.xml"/><Relationship Id="rId1" Type="http://schemas.openxmlformats.org/officeDocument/2006/relationships/tags" Target="../tags/tag57.xml"/></Relationships>
</file>

<file path=ppt/slides/_rels/slide39.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image" Target="../media/image6.png"/><Relationship Id="rId17" Type="http://schemas.openxmlformats.org/officeDocument/2006/relationships/notesSlide" Target="../notesSlides/notesSlide9.xml"/><Relationship Id="rId16" Type="http://schemas.openxmlformats.org/officeDocument/2006/relationships/slideLayout" Target="../slideLayouts/slideLayout14.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4.xml"/><Relationship Id="rId2" Type="http://schemas.openxmlformats.org/officeDocument/2006/relationships/image" Target="../media/image6.pn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9.png"/></Relationships>
</file>

<file path=ppt/slides/_rels/slide45.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6" Type="http://schemas.openxmlformats.org/officeDocument/2006/relationships/slideLayout" Target="../slideLayouts/slideLayout14.xml"/><Relationship Id="rId65" Type="http://schemas.openxmlformats.org/officeDocument/2006/relationships/tags" Target="../tags/tag136.xml"/><Relationship Id="rId64" Type="http://schemas.openxmlformats.org/officeDocument/2006/relationships/tags" Target="../tags/tag135.xml"/><Relationship Id="rId63" Type="http://schemas.openxmlformats.org/officeDocument/2006/relationships/tags" Target="../tags/tag134.xml"/><Relationship Id="rId62" Type="http://schemas.openxmlformats.org/officeDocument/2006/relationships/tags" Target="../tags/tag133.xml"/><Relationship Id="rId61" Type="http://schemas.openxmlformats.org/officeDocument/2006/relationships/tags" Target="../tags/tag132.xml"/><Relationship Id="rId60" Type="http://schemas.openxmlformats.org/officeDocument/2006/relationships/tags" Target="../tags/tag131.xml"/><Relationship Id="rId6" Type="http://schemas.openxmlformats.org/officeDocument/2006/relationships/tags" Target="../tags/tag77.xml"/><Relationship Id="rId59" Type="http://schemas.openxmlformats.org/officeDocument/2006/relationships/tags" Target="../tags/tag130.xml"/><Relationship Id="rId58" Type="http://schemas.openxmlformats.org/officeDocument/2006/relationships/tags" Target="../tags/tag129.xml"/><Relationship Id="rId57" Type="http://schemas.openxmlformats.org/officeDocument/2006/relationships/tags" Target="../tags/tag128.xml"/><Relationship Id="rId56" Type="http://schemas.openxmlformats.org/officeDocument/2006/relationships/tags" Target="../tags/tag127.xml"/><Relationship Id="rId55" Type="http://schemas.openxmlformats.org/officeDocument/2006/relationships/tags" Target="../tags/tag126.xml"/><Relationship Id="rId54" Type="http://schemas.openxmlformats.org/officeDocument/2006/relationships/tags" Target="../tags/tag125.xml"/><Relationship Id="rId53" Type="http://schemas.openxmlformats.org/officeDocument/2006/relationships/tags" Target="../tags/tag124.xml"/><Relationship Id="rId52" Type="http://schemas.openxmlformats.org/officeDocument/2006/relationships/tags" Target="../tags/tag123.xml"/><Relationship Id="rId51" Type="http://schemas.openxmlformats.org/officeDocument/2006/relationships/tags" Target="../tags/tag122.xml"/><Relationship Id="rId50" Type="http://schemas.openxmlformats.org/officeDocument/2006/relationships/tags" Target="../tags/tag121.xml"/><Relationship Id="rId5" Type="http://schemas.openxmlformats.org/officeDocument/2006/relationships/tags" Target="../tags/tag76.xml"/><Relationship Id="rId49" Type="http://schemas.openxmlformats.org/officeDocument/2006/relationships/tags" Target="../tags/tag120.xml"/><Relationship Id="rId48" Type="http://schemas.openxmlformats.org/officeDocument/2006/relationships/tags" Target="../tags/tag119.xml"/><Relationship Id="rId47" Type="http://schemas.openxmlformats.org/officeDocument/2006/relationships/tags" Target="../tags/tag118.xml"/><Relationship Id="rId46" Type="http://schemas.openxmlformats.org/officeDocument/2006/relationships/tags" Target="../tags/tag117.xml"/><Relationship Id="rId45" Type="http://schemas.openxmlformats.org/officeDocument/2006/relationships/tags" Target="../tags/tag116.xml"/><Relationship Id="rId44" Type="http://schemas.openxmlformats.org/officeDocument/2006/relationships/tags" Target="../tags/tag115.xml"/><Relationship Id="rId43" Type="http://schemas.openxmlformats.org/officeDocument/2006/relationships/tags" Target="../tags/tag114.xml"/><Relationship Id="rId42" Type="http://schemas.openxmlformats.org/officeDocument/2006/relationships/tags" Target="../tags/tag113.xml"/><Relationship Id="rId41" Type="http://schemas.openxmlformats.org/officeDocument/2006/relationships/tags" Target="../tags/tag112.xml"/><Relationship Id="rId40" Type="http://schemas.openxmlformats.org/officeDocument/2006/relationships/tags" Target="../tags/tag111.xml"/><Relationship Id="rId4" Type="http://schemas.openxmlformats.org/officeDocument/2006/relationships/tags" Target="../tags/tag75.xml"/><Relationship Id="rId39" Type="http://schemas.openxmlformats.org/officeDocument/2006/relationships/tags" Target="../tags/tag110.xml"/><Relationship Id="rId38" Type="http://schemas.openxmlformats.org/officeDocument/2006/relationships/tags" Target="../tags/tag109.xml"/><Relationship Id="rId37" Type="http://schemas.openxmlformats.org/officeDocument/2006/relationships/tags" Target="../tags/tag108.xml"/><Relationship Id="rId36" Type="http://schemas.openxmlformats.org/officeDocument/2006/relationships/tags" Target="../tags/tag107.xml"/><Relationship Id="rId35" Type="http://schemas.openxmlformats.org/officeDocument/2006/relationships/tags" Target="../tags/tag106.xml"/><Relationship Id="rId34" Type="http://schemas.openxmlformats.org/officeDocument/2006/relationships/tags" Target="../tags/tag105.xml"/><Relationship Id="rId33" Type="http://schemas.openxmlformats.org/officeDocument/2006/relationships/tags" Target="../tags/tag104.xml"/><Relationship Id="rId32" Type="http://schemas.openxmlformats.org/officeDocument/2006/relationships/tags" Target="../tags/tag103.xml"/><Relationship Id="rId31" Type="http://schemas.openxmlformats.org/officeDocument/2006/relationships/tags" Target="../tags/tag102.xml"/><Relationship Id="rId30" Type="http://schemas.openxmlformats.org/officeDocument/2006/relationships/tags" Target="../tags/tag101.xml"/><Relationship Id="rId3" Type="http://schemas.openxmlformats.org/officeDocument/2006/relationships/tags" Target="../tags/tag74.xml"/><Relationship Id="rId29" Type="http://schemas.openxmlformats.org/officeDocument/2006/relationships/tags" Target="../tags/tag100.xml"/><Relationship Id="rId28" Type="http://schemas.openxmlformats.org/officeDocument/2006/relationships/tags" Target="../tags/tag99.xml"/><Relationship Id="rId27" Type="http://schemas.openxmlformats.org/officeDocument/2006/relationships/tags" Target="../tags/tag98.xml"/><Relationship Id="rId26" Type="http://schemas.openxmlformats.org/officeDocument/2006/relationships/tags" Target="../tags/tag97.xml"/><Relationship Id="rId25" Type="http://schemas.openxmlformats.org/officeDocument/2006/relationships/tags" Target="../tags/tag96.xml"/><Relationship Id="rId24" Type="http://schemas.openxmlformats.org/officeDocument/2006/relationships/tags" Target="../tags/tag95.xml"/><Relationship Id="rId23" Type="http://schemas.openxmlformats.org/officeDocument/2006/relationships/tags" Target="../tags/tag94.xml"/><Relationship Id="rId22" Type="http://schemas.openxmlformats.org/officeDocument/2006/relationships/tags" Target="../tags/tag93.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tags" Target="../tags/tag73.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0.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8.xml"/><Relationship Id="rId1" Type="http://schemas.openxmlformats.org/officeDocument/2006/relationships/tags" Target="../tags/tag13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4.xml"/><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6.png"/><Relationship Id="rId17" Type="http://schemas.openxmlformats.org/officeDocument/2006/relationships/notesSlide" Target="../notesSlides/notesSlide6.xml"/><Relationship Id="rId16" Type="http://schemas.openxmlformats.org/officeDocument/2006/relationships/slideLayout" Target="../slideLayouts/slideLayout14.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938530" y="2367280"/>
            <a:ext cx="7200900" cy="1198880"/>
          </a:xfrm>
          <a:prstGeom prst="rect">
            <a:avLst/>
          </a:prstGeom>
          <a:noFill/>
          <a:ln>
            <a:noFill/>
          </a:ln>
        </p:spPr>
        <p:txBody>
          <a:bodyPr wrap="square" rtlCol="0">
            <a:spAutoFit/>
          </a:bodyPr>
          <a:lstStyle/>
          <a:p>
            <a:pPr algn="ctr"/>
            <a:r>
              <a:rPr lang="zh-CN" altLang="en-US" sz="7200" dirty="0" smtClean="0">
                <a:latin typeface="华文细黑" panose="02010600040101010101" charset="-122"/>
                <a:ea typeface="字魂27号-布丁体"/>
                <a:sym typeface="华文细黑" panose="02010600040101010101" charset="-122"/>
              </a:rPr>
              <a:t>美</a:t>
            </a:r>
            <a:r>
              <a:rPr lang="en-US" altLang="zh-CN" sz="7200" dirty="0" smtClean="0">
                <a:latin typeface="华文细黑" panose="02010600040101010101" charset="-122"/>
                <a:ea typeface="字魂27号-布丁体"/>
                <a:sym typeface="华文细黑" panose="02010600040101010101" charset="-122"/>
              </a:rPr>
              <a:t> </a:t>
            </a:r>
            <a:r>
              <a:rPr lang="zh-CN" altLang="en-US" sz="7200" dirty="0" smtClean="0">
                <a:latin typeface="华文细黑" panose="02010600040101010101" charset="-122"/>
                <a:ea typeface="字魂27号-布丁体"/>
                <a:sym typeface="华文细黑" panose="02010600040101010101" charset="-122"/>
              </a:rPr>
              <a:t>育</a:t>
            </a:r>
            <a:endParaRPr lang="zh-CN" altLang="en-US" sz="7200" dirty="0" smtClean="0">
              <a:latin typeface="华文细黑" panose="02010600040101010101" charset="-122"/>
              <a:ea typeface="字魂27号-布丁体"/>
              <a:sym typeface="华文细黑" panose="02010600040101010101" charset="-122"/>
            </a:endParaRPr>
          </a:p>
        </p:txBody>
      </p:sp>
      <p:grpSp>
        <p:nvGrpSpPr>
          <p:cNvPr id="4" name="组合 3"/>
          <p:cNvGrpSpPr/>
          <p:nvPr/>
        </p:nvGrpSpPr>
        <p:grpSpPr>
          <a:xfrm>
            <a:off x="2017105" y="3942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字魂27号-布丁体"/>
                  <a:sym typeface="华文细黑" panose="02010600040101010101" charset="-122"/>
                </a:rPr>
                <a:t>北京出版社</a:t>
              </a:r>
              <a:endParaRPr lang="zh-CN" altLang="en-US" sz="2400" dirty="0">
                <a:solidFill>
                  <a:srgbClr val="FFFFFF"/>
                </a:solidFill>
                <a:latin typeface="华文细黑" panose="02010600040101010101" charset="-122"/>
                <a:ea typeface="字魂27号-布丁体"/>
                <a:sym typeface="华文细黑" panose="02010600040101010101" charset="-122"/>
              </a:endParaRPr>
            </a:p>
          </p:txBody>
        </p:sp>
      </p:grpSp>
      <p:grpSp>
        <p:nvGrpSpPr>
          <p:cNvPr id="2" name="组合 1"/>
          <p:cNvGrpSpPr/>
          <p:nvPr/>
        </p:nvGrpSpPr>
        <p:grpSpPr>
          <a:xfrm>
            <a:off x="83185" y="7429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2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20395" y="1565275"/>
            <a:ext cx="11087735" cy="42367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永远的雷锋精神</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92505" y="1767840"/>
            <a:ext cx="10246995"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雷锋作为一个时代的符号，成为人们心中一面永不褪色的旗帜，他“助人为乐、无私奉献、毫不利己、专门利人”的精神，更是人们宝贵的精神财富，对建设社会主义新风尚具有不可估量的作用，具备极高的审美价值。正因为如此，党和国家极为重视“雷锋精神”的传播和弘扬。</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“雷锋精神”是以雷锋的名字命名、以雷锋的精神为基本内涵的、在实践中不断丰富和发展的革命精神。其实质和核心是全心全意为人民服务，为了人民的事业无私奉献。2012 年党中央《关于深入开展学雷锋活动的意见》把新时期的雷锋精神概括为五个方面内容：热爱党、热爱祖国、热爱社会主义的崇高理想和信念；服务人民、助人为乐的奉献精神；干一行爱一行、专一行精一行的敬业精神；锐意进取、自强不息的创新精神；艰苦奋斗、勤俭节约的创业精神。建设现代社会新风尚，首先要学习和继承雷锋同志的“助人自助的助人精神”和“奉献个人的集体主义精神”。</a:t>
            </a:r>
            <a:endParaRPr lang="zh-CN" altLang="en-US">
              <a:latin typeface="楷体" panose="02010609060101010101" charset="-122"/>
              <a:ea typeface="楷体" panose="02010609060101010101" charset="-122"/>
            </a:endParaRPr>
          </a:p>
        </p:txBody>
      </p:sp>
      <p:sp>
        <p:nvSpPr>
          <p:cNvPr id="13" name="文本框 12"/>
          <p:cNvSpPr txBox="1"/>
          <p:nvPr/>
        </p:nvSpPr>
        <p:spPr>
          <a:xfrm>
            <a:off x="9144000" y="98171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20395" y="1565275"/>
            <a:ext cx="11087735" cy="45250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永远的雷锋精神</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39495" y="1767840"/>
            <a:ext cx="10200005" cy="4154170"/>
          </a:xfrm>
          <a:prstGeom prst="rect">
            <a:avLst/>
          </a:prstGeom>
          <a:noFill/>
        </p:spPr>
        <p:txBody>
          <a:bodyPr wrap="square" rtlCol="0" anchor="t">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rPr>
              <a:t>助人自助的现代精神与促进社会公平公正的人生信念相辅相成。人与他人是相互依存的，在不侵犯他人利益的前提下，个人与他人应相互帮助，共渡难关。雷锋帮助战友小乔学习文化知识、雨夜送抱孩子的大姐回家、帮助战友缝被子和补袜子等，这些助人活动体现了雷锋的助人精神及其对他人的影响。而连长、战友对的他帮助则显示了大家对雷锋的关怀和爱护。</a:t>
            </a:r>
            <a:endParaRPr lang="zh-CN" altLang="en-US" sz="1600">
              <a:latin typeface="楷体" panose="02010609060101010101" charset="-122"/>
              <a:ea typeface="楷体" panose="02010609060101010101"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rPr>
              <a:t>在雷锋日记里，我们可以看到他对集体的热爱：“……一个人做工作，如果脱离了群众，就会一事无成……一定要走群众路线，依靠群众，发动群众，团结群众，一道为社会主义建设和实现共产主义而贡献力量。”“人的生命是有限的，可是，为人民服务是无限的，我要把有限的生命投入到无限的为人民服务之中去……”这来源于他的社会责任感和对祖国的热爱。</a:t>
            </a:r>
            <a:endParaRPr lang="zh-CN" altLang="en-US" sz="1600">
              <a:latin typeface="楷体" panose="02010609060101010101" charset="-122"/>
              <a:ea typeface="楷体" panose="02010609060101010101"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楷体" panose="02010609060101010101" charset="-122"/>
                <a:ea typeface="楷体" panose="02010609060101010101" charset="-122"/>
              </a:rPr>
              <a:t>雷锋精神激励人们投身于社会主义建设中，为建设和谐社会奉献自我。他告诉我们，个人对社会、国家的责任是最高层次的责任，个人有义务贡献社会，奉献国家。社会主义新风尚强调个人价值和集体价值的统一。个人对社会的责任促进了社会发展，而社会的发展则为个人提供了物质基础和便利的环境。</a:t>
            </a:r>
            <a:endParaRPr lang="zh-CN" altLang="en-US" sz="1600">
              <a:latin typeface="楷体" panose="02010609060101010101" charset="-122"/>
              <a:ea typeface="楷体" panose="02010609060101010101" charset="-122"/>
            </a:endParaRPr>
          </a:p>
        </p:txBody>
      </p:sp>
      <p:sp>
        <p:nvSpPr>
          <p:cNvPr id="13" name="文本框 12"/>
          <p:cNvSpPr txBox="1"/>
          <p:nvPr/>
        </p:nvSpPr>
        <p:spPr>
          <a:xfrm>
            <a:off x="9144000" y="98171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4619625" y="27241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grpSp>
        <p:nvGrpSpPr>
          <p:cNvPr id="48" name="组合 47"/>
          <p:cNvGrpSpPr/>
          <p:nvPr>
            <p:custDataLst>
              <p:tags r:id="rId1"/>
            </p:custDataLst>
          </p:nvPr>
        </p:nvGrpSpPr>
        <p:grpSpPr>
          <a:xfrm>
            <a:off x="1825374" y="1499470"/>
            <a:ext cx="1474315" cy="1564940"/>
            <a:chOff x="748600" y="1708351"/>
            <a:chExt cx="1083469" cy="1083470"/>
          </a:xfrm>
        </p:grpSpPr>
        <p:sp>
          <p:nvSpPr>
            <p:cNvPr id="8" name="任意多边形 7"/>
            <p:cNvSpPr/>
            <p:nvPr>
              <p:custDataLst>
                <p:tags r:id="rId2"/>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 name="椭圆 2"/>
            <p:cNvSpPr/>
            <p:nvPr>
              <p:custDataLst>
                <p:tags r:id="rId3"/>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4"/>
            </p:custDataLst>
          </p:nvPr>
        </p:nvSpPr>
        <p:spPr>
          <a:xfrm>
            <a:off x="1375518" y="3140466"/>
            <a:ext cx="2413524" cy="1565910"/>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rPr>
              <a:t>人是社会的核心，社会风尚美的核心就是人的美，而人的美就在于能否像雷锋那样为建设社会新风尚贡献力量。</a:t>
            </a:r>
            <a:endParaRPr lang="zh-CN" altLang="en-US" sz="1600" dirty="0">
              <a:latin typeface="微软雅黑" panose="020B0503020204020204" charset="-122"/>
              <a:ea typeface="微软雅黑" panose="020B0503020204020204" charset="-122"/>
            </a:endParaRPr>
          </a:p>
        </p:txBody>
      </p:sp>
      <p:grpSp>
        <p:nvGrpSpPr>
          <p:cNvPr id="49" name="组合 48"/>
          <p:cNvGrpSpPr/>
          <p:nvPr>
            <p:custDataLst>
              <p:tags r:id="rId5"/>
            </p:custDataLst>
          </p:nvPr>
        </p:nvGrpSpPr>
        <p:grpSpPr>
          <a:xfrm>
            <a:off x="5381959" y="1499470"/>
            <a:ext cx="1474315" cy="1564940"/>
            <a:chOff x="3362322" y="1833156"/>
            <a:chExt cx="1083469" cy="1083470"/>
          </a:xfrm>
        </p:grpSpPr>
        <p:sp>
          <p:nvSpPr>
            <p:cNvPr id="6" name="任意多边形 5"/>
            <p:cNvSpPr/>
            <p:nvPr>
              <p:custDataLst>
                <p:tags r:id="rId6"/>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7"/>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8"/>
            </p:custDataLst>
          </p:nvPr>
        </p:nvSpPr>
        <p:spPr>
          <a:xfrm>
            <a:off x="4932103" y="3140466"/>
            <a:ext cx="2413524" cy="1861185"/>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社会风尚是人的“生活世界”的主要领域。细化于人的衣、食、住、行的日常生活领域，追求“物质”与追求“精神”是风尚高低的分界。</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9"/>
            </p:custDataLst>
          </p:nvPr>
        </p:nvGrpSpPr>
        <p:grpSpPr>
          <a:xfrm>
            <a:off x="8938544" y="1499470"/>
            <a:ext cx="1474315" cy="1564940"/>
            <a:chOff x="5976044" y="1708351"/>
            <a:chExt cx="1083469" cy="1083470"/>
          </a:xfrm>
        </p:grpSpPr>
        <p:sp>
          <p:nvSpPr>
            <p:cNvPr id="36" name="任意多边形 35"/>
            <p:cNvSpPr/>
            <p:nvPr>
              <p:custDataLst>
                <p:tags r:id="rId10"/>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1"/>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2"/>
            </p:custDataLst>
          </p:nvPr>
        </p:nvSpPr>
        <p:spPr>
          <a:xfrm>
            <a:off x="8488680" y="3140710"/>
            <a:ext cx="2633345" cy="2745740"/>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rPr>
              <a:t>弘扬社会主义社会新风尚，提升民族和人民的文明素质和精神境界，践行社会主义核心价值观，是当前十分紧迫的任务。我们应倡导全体人民参与到社会新风尚建设中来，营造明礼知耻、崇德向善、遵纪守法、见贤思齐的社会氛围。</a:t>
            </a:r>
            <a:endParaRPr lang="zh-CN" altLang="en-US" sz="1600" dirty="0">
              <a:latin typeface="微软雅黑" panose="020B0503020204020204" charset="-122"/>
              <a:ea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16000" y="1449070"/>
            <a:ext cx="564070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建设社会主义新风尚，首先要“立德”。国无德不兴，人无德不立，家庭美德、职业道德、社会公德是维系社会生活和社会风尚的丰厚滋养。青少年要增强道德判断力和道德荣誉感，像雷锋那样，从自身做起、从现在做起、从身边小事做起（图 3-2）。</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建设社会主义新风尚，应进一步提升公民文明素质和社会文明程度，增强社会群体意识，用实际行动培育和践行社会主义核心价值观，唱响主旋律、凝聚正能量，增强自信心，为树立明礼知耻、崇德向善的社会风尚作出积极贡献。</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619625" y="27241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6" name="图片 5"/>
          <p:cNvPicPr>
            <a:picLocks noChangeAspect="1"/>
          </p:cNvPicPr>
          <p:nvPr/>
        </p:nvPicPr>
        <p:blipFill>
          <a:blip r:embed="rId1"/>
          <a:stretch>
            <a:fillRect/>
          </a:stretch>
        </p:blipFill>
        <p:spPr>
          <a:xfrm>
            <a:off x="6811010" y="2203450"/>
            <a:ext cx="4561840" cy="273621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2486025" y="1377315"/>
            <a:ext cx="7219950" cy="4543425"/>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“建设社会好风尚进社区”活动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22731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13001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1892618"/>
            <a:ext cx="7458710"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通过开展“建设社会好风尚进社区”活动，提高社会公德意识。倡导从身边小事做</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起，进一步提升公民文明素质和社会文明程度，增强社会群体意识，用实际行动培育和践行社会主义核心价值观。</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4020503"/>
            <a:ext cx="7459345"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提前联系好学校附近的社区，与社区物业沟通活动内容和活动方式，提出活动要求。</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利用休息日开展活动。全班同学分为若干小组，承担不同的（或同一个）活动任务，活动结束后进行总结。</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10</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生活态度审美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1718310" cy="156591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通过搜集资料，全面了解江梦南的事迹，正确理解江梦南的生活态度。</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1812925" cy="1565910"/>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按照“审美认知”的要求，感悟江梦南的“追求”，明确生活态度之美的积极作用。</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860915" y="4156710"/>
            <a:ext cx="1941830" cy="1861185"/>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增强对“追求审美的生活，就是追求诗意的生活、追求愉悦的生活、追求创造的生活”的理解和认同。</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20395" y="1565275"/>
            <a:ext cx="11087735" cy="42367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感动中国的女孩</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59815" y="2122805"/>
            <a:ext cx="5090795" cy="299974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“你觉得你和我们一样，我们觉得是的，但你又那么不同寻常。从无声里突围，你心中有嘹亮的号 角。 新 时 代 里， 你 有更坚定的方向，先飞的鸟一定想飞得更远，迟开的鲜花也会怒放。”这是 2021 年度感动中国人 物 江 梦 南 的 颁 奖 词。图 3-4 为江梦南的母校郴州市六中启动“向江梦南学习活动”仪式。</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144000" y="98171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6518910" y="2122805"/>
            <a:ext cx="4571365" cy="3264535"/>
          </a:xfrm>
          <a:prstGeom prst="rect">
            <a:avLst/>
          </a:prstGeom>
        </p:spPr>
      </p:pic>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20395" y="1565275"/>
            <a:ext cx="11087735" cy="449516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感动中国的女孩</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59815" y="2122805"/>
            <a:ext cx="10113645" cy="3461385"/>
          </a:xfrm>
          <a:prstGeom prst="rect">
            <a:avLst/>
          </a:prstGeom>
          <a:noFill/>
        </p:spPr>
        <p:txBody>
          <a:bodyPr wrap="square" rtlCol="0" anchor="t">
            <a:spAutoFit/>
          </a:bodyPr>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江梦南</a:t>
            </a:r>
            <a:r>
              <a:rPr lang="zh-CN" altLang="en-US">
                <a:latin typeface="微软雅黑" panose="020B0503020204020204" charset="-122"/>
                <a:ea typeface="微软雅黑" panose="020B0503020204020204" charset="-122"/>
                <a:cs typeface="微软雅黑" panose="020B0503020204020204" charset="-122"/>
              </a:rPr>
              <a:t>，一个 90 后的残疾女孩，因一场意外，半岁时失聪，却完成了学业并读完大学、研究生。人生虽无常，学业无止境。对人生不服输的她，又考上清华大学博士研究生。湖南郴州宜章失聪女孩江梦南的逆袭故事，感动了很多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江梦南左耳丧失大于 105 分贝的听力，右耳听力完全丧失。失去了听力，不仅听不到外界的声音，也听不到自己的发音，失去说话的能力。通过学习唇语、练习开口说话，她能够与人正常进行交流，她可以在普通学校“旁听”课程。由于不能全程看到老师讲课时的嘴型，江梦南只能在课下看板书自学，因此她付出了比同学多出几倍的努力。2018 年 8 月 28 日，江梦南走进了清华大学。2021 年 9 月，江梦南植入人工耳蜗，经过练习、测试，目前已能听清歌里的歌词。</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144000" y="98171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20395" y="1565275"/>
            <a:ext cx="11087735" cy="449516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感动中国的女孩</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83615" y="2082165"/>
            <a:ext cx="6413500" cy="346138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积极的生活态度表现为积极的心态。积极的心态可使人快乐、进取、有朝气、有精神；消极的心态则使人沮丧、难过、没有主动性。烦恼与欢喜，成功与失败，仅系于一念之间，这一念即是心态。人的最高境界是抱一个平常心，保持积极进取的心态。在江梦南的身上，你看到了这种积极的心态了吗？</a:t>
            </a:r>
            <a:endParaRPr lang="zh-CN" altLang="en-US">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体验建议：</a:t>
            </a:r>
            <a:r>
              <a:rPr lang="zh-CN" altLang="en-US">
                <a:latin typeface="微软雅黑" panose="020B0503020204020204" charset="-122"/>
                <a:ea typeface="微软雅黑" panose="020B0503020204020204" charset="-122"/>
                <a:cs typeface="微软雅黑" panose="020B0503020204020204" charset="-122"/>
              </a:rPr>
              <a:t>在网上搜集江梦南的事迹，归纳江梦南的人生闪光点，结合最美的生活态度和最美的人生观这两个话题，每个人写一段感想，在小组内进行交流。</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144000" y="98171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103" name="图片 102"/>
          <p:cNvPicPr/>
          <p:nvPr/>
        </p:nvPicPr>
        <p:blipFill>
          <a:blip r:embed="rId1"/>
          <a:stretch>
            <a:fillRect/>
          </a:stretch>
        </p:blipFill>
        <p:spPr>
          <a:xfrm>
            <a:off x="7564120" y="2561590"/>
            <a:ext cx="3519805" cy="2502535"/>
          </a:xfrm>
          <a:prstGeom prst="rect">
            <a:avLst/>
          </a:prstGeom>
          <a:noFill/>
          <a:ln w="9525">
            <a:noFill/>
          </a:ln>
        </p:spPr>
      </p:pic>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01</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02</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03</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04</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认知审美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活动</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审美大自然</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审美社会</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审美科学与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科技</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1571625"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目</a:t>
            </a:r>
            <a:r>
              <a:rPr lang="en-US" altLang="zh-CN"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 </a:t>
            </a:r>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录</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00"/>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20395" y="1565275"/>
            <a:ext cx="11087735" cy="444817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感动中国的女孩</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92505" y="1767840"/>
            <a:ext cx="1024699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生活总是给人们带来困惑或困难，但是，积极的生活态度可以战胜困难，赢得自己的人生。这就是生活态度之美。</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生活态度是人们在自身道德观和价值观基础上对事物的评价和行为倾向。态度表现于对外界事物的内在感受（道德观和价值观）、情感（即“喜欢—厌恶”“爱—恨”等）和意向（谋虑、企图等）三方面的构成要素。激发态度中的任何一个表现要素，都会引发另外两个要素的相应反应，这也就是感受、情感、意向这三个要素的协调一致性。</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在江梦南身上，我们看到了“自强”的生活态度。江梦南是个顽强的人，是个不向命运屈服的人。她敢于坚持梦想，并且善于学习、勇于挑战新的领域。锐意进取、自强不息的品质，在她身上得到了很好的体现。因此她能够顺利考入吉林大学，又考取清华大学博士，获得这一系列的成功，也就不足为奇了。</a:t>
            </a:r>
            <a:endParaRPr lang="zh-CN" altLang="en-US">
              <a:latin typeface="楷体" panose="02010609060101010101" charset="-122"/>
              <a:ea typeface="楷体" panose="02010609060101010101" charset="-122"/>
            </a:endParaRPr>
          </a:p>
        </p:txBody>
      </p:sp>
      <p:sp>
        <p:nvSpPr>
          <p:cNvPr id="13" name="文本框 12"/>
          <p:cNvSpPr txBox="1"/>
          <p:nvPr/>
        </p:nvSpPr>
        <p:spPr>
          <a:xfrm>
            <a:off x="9144000" y="98171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20395" y="1833245"/>
            <a:ext cx="11087735" cy="39509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38332" y="65548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感动中国的女孩</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40765" y="2081530"/>
            <a:ext cx="10246995"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我们应该像江梦南那样，用积极的生活态度，以“天生我材必有用，千金散尽还复来”的韧劲应对困难、拥抱阳光。江梦南那句“不是看到了希望才去坚持，而是坚持了才会看到希望”的名言，是激励我们在追逐梦想的路上追赶超越的座右铭。以“千磨万击还坚劲，任尔东西南北风”的闯劲直面人生、傲然挺立，明知山有虎，偏向虎山行。以“黄沙百战穿金甲，不破楼兰终不还”的勇气，坚韧不拔、闯关夺隘。</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我们要像江梦南一样，不向命运低头，坚定“我命由我不由天”的信念，把自己的命运牢牢掌握在自己手中，用最大的努力去克服困难，用敢于担当的勇气、善于创新的精神，去翻越人生中一座座“高山”。</a:t>
            </a:r>
            <a:endParaRPr lang="zh-CN" altLang="en-US">
              <a:latin typeface="楷体" panose="02010609060101010101" charset="-122"/>
              <a:ea typeface="楷体" panose="02010609060101010101" charset="-122"/>
            </a:endParaRPr>
          </a:p>
        </p:txBody>
      </p:sp>
      <p:sp>
        <p:nvSpPr>
          <p:cNvPr id="13" name="文本框 12"/>
          <p:cNvSpPr txBox="1"/>
          <p:nvPr/>
        </p:nvSpPr>
        <p:spPr>
          <a:xfrm>
            <a:off x="9134475" y="11156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16000" y="1449070"/>
            <a:ext cx="10145395" cy="4384675"/>
          </a:xfrm>
          <a:prstGeom prst="rect">
            <a:avLst/>
          </a:prstGeom>
          <a:noFill/>
        </p:spPr>
        <p:txBody>
          <a:bodyPr wrap="square" rtlCol="0" anchor="t">
            <a:spAutoFit/>
          </a:bodyPr>
          <a:p>
            <a:pPr indent="558800" algn="just" fontAlgn="auto">
              <a:lnSpc>
                <a:spcPct val="150000"/>
              </a:lnSpc>
              <a:spcBef>
                <a:spcPts val="0"/>
              </a:spcBef>
              <a:spcAft>
                <a:spcPts val="0"/>
              </a:spcAft>
              <a:extLst>
                <a:ext uri="{35155182-B16C-46BC-9424-99874614C6A1}">
                  <wpsdc:indentchars xmlns:wpsdc="http://www.wps.cn/officeDocument/2017/drawingmlCustomData" val="200" checksum="1956455923"/>
                </a:ext>
              </a:extLst>
            </a:pPr>
            <a:r>
              <a:rPr lang="zh-CN" altLang="en-US" sz="2200" b="1">
                <a:solidFill>
                  <a:srgbClr val="C00000"/>
                </a:solidFill>
                <a:latin typeface="微软雅黑" panose="020B0503020204020204" charset="-122"/>
                <a:ea typeface="微软雅黑" panose="020B0503020204020204" charset="-122"/>
                <a:cs typeface="微软雅黑" panose="020B0503020204020204" charset="-122"/>
              </a:rPr>
              <a:t>生活美学</a:t>
            </a:r>
            <a:r>
              <a:rPr lang="en-US" altLang="zh-CN" sz="2400" b="1">
                <a:solidFill>
                  <a:srgbClr val="C00000"/>
                </a:solidFill>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是现代人所热捧的一种生活意识形态，是现代人在物质基本满足的前提下，所产生的一种精神需要。如释放压力、陶冶情操、掌握技能等。有人说，审美的过程事实上就是“审丑”，比如我们发现某些人或事物“不美”的地方，从而鉴别出哪些是美的，其过程就是“审丑”。而生活美学就是在我们发现生活“不美”的时候，意识到这种“不美”影响到个体的心境，个体需要脱离或改造它时寻求的一种精神和心理状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事实上每个人都需要平衡自己的状态。不管是需要自我专注的事情，还是感官上美好的事情 ( 如饮食、美景 )，或者成就归属和荣誉（如获得朋友和家人的赞叹），都是平衡状态的方式手段。从忙碌的生活状态中脱离出来，提倡“慢”的生活，或者从空虚无聊之中，投入到某项事物中，获得成就感、归属感、价值感，都是对“生活美学”的理解。所以生活美学是面向大众的，尽管大众理解的生活美学并不充分和完全。</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118100" y="35814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09015" y="1803400"/>
            <a:ext cx="10145395" cy="3507740"/>
          </a:xfrm>
          <a:prstGeom prst="rect">
            <a:avLst/>
          </a:prstGeom>
          <a:noFill/>
        </p:spPr>
        <p:txBody>
          <a:bodyPr wrap="square" rtlCol="0" anchor="t">
            <a:spAutoFit/>
          </a:bodyPr>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生活美学</a:t>
            </a:r>
            <a:r>
              <a:rPr lang="zh-CN" altLang="en-US">
                <a:latin typeface="微软雅黑" panose="020B0503020204020204" charset="-122"/>
                <a:ea typeface="微软雅黑" panose="020B0503020204020204" charset="-122"/>
                <a:cs typeface="微软雅黑" panose="020B0503020204020204" charset="-122"/>
              </a:rPr>
              <a:t>是精神需要，文化则是填补精神需要的必需品。生活美学的魅力之处，就是能够改变人的精神状态和体验。江梦南其本身并不具备文化属性，她只是一个人的个体。但是当她继承了中国传统文化的“自强不息”“顽强进取”等人文内涵之后，她的行为就影响了一批人的生活态度。于是，她自身就带有了文化意义，赋予更多人积极向上的精神追求。</a:t>
            </a:r>
            <a:endParaRPr lang="zh-CN" altLang="en-US">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文化</a:t>
            </a:r>
            <a:r>
              <a:rPr lang="zh-CN" altLang="en-US">
                <a:latin typeface="微软雅黑" panose="020B0503020204020204" charset="-122"/>
                <a:ea typeface="微软雅黑" panose="020B0503020204020204" charset="-122"/>
                <a:cs typeface="微软雅黑" panose="020B0503020204020204" charset="-122"/>
              </a:rPr>
              <a:t>来自生活，文化又高于生活。所以人处于生活的压力和变化下，需要文化来反哺自己的精神需求。这就是“文化回归生活，文化创意生活”的内涵和蕴意。文化形式的多样性，也让生活美学看起来是一个非常广泛的概念。插花、摄影、绘画、独处、冥想、瑜伽……都是恢复愉悦的手段。生活美学能做到的，无非是改善环境或者改变心境，从而让人回归到愉悦感中。</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118100" y="35814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96010" y="1563370"/>
            <a:ext cx="628142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所以，追求审美的生活，就是追求诗意的生活、追求愉悦的生活、追求创造的生活。每个人都应该坚持自己的梦想，并且不遗余力地去追求、去实现（图 3-5）。人们在追求审美生活的同时不断地拓宽自己的胸襟、涵养自己的气象，不断提升自己的人生境界，不断追求人生的意义和价值，最后达到最高的人生境界，也就是审美的境界。</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日常生活具有审美意义，是客观的存在，我们应当把美学的观照对象指向更加广泛的当代文化领域，真正建立起美学与人的日常生活之间的紧密联系，积极参与当代生活的美学价值建构。</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118100" y="35814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8142605" y="1792605"/>
            <a:ext cx="2882265" cy="401701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2228850" y="1434465"/>
            <a:ext cx="7734300" cy="4448175"/>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369752" y="153195"/>
            <a:ext cx="5451229" cy="82994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在网上寻找最美的人调查活动（20 位感动中国人物事迹网络调查）</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227313"/>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130018"/>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2040255"/>
            <a:ext cx="7458710"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通过开展“在网上寻找最美的人调查活动”，选择 20 位感动中国人物，了解和学习他们的事迹和追梦精神，增强同学们对生活的热爱，坚定职业梦想。</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4020503"/>
            <a:ext cx="7459345"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以“在网上寻找最美的人”为主题，以“生活中的美”为线索，全班同学分为若干小组开展网络调查。从“最美的人”身上发现生活的美和人生的美。以小组为单位，写出一份调查报告。（报告的格式由老师统一提供）</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11</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职业道德审美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1718310" cy="1861185"/>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认识职业道德之美的本质，了解袁隆平的精神实质，充分理解职业人所应秉持的职业道德。</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1812925" cy="1861185"/>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在体验活动中，深刻理解职业道德的审美意义，理解全国人民赞美袁隆平职业精神的伟大意义。</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860915" y="4156710"/>
            <a:ext cx="1941830" cy="1565910"/>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3.正确理解袁隆平的“两个梦想”，认真思考“一辈子做好一件事”的深刻内涵。</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20395" y="1220470"/>
            <a:ext cx="11087735" cy="48704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38332" y="39640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杂交水稻之父</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11555" y="1532890"/>
            <a:ext cx="584200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他是中国杂交水稻第一人；他时刻关心着人民，他解决了世界五分之一人口的温饱问题；他不重名利，如果他申请专利的话，或许他现在是中国最富有的人，可是他却把专利无私的贡献给国家；他很简朴，即使已经成为百万富翁，他的生活依旧简单。他就是“共和国勋章”的获得者——袁隆平（图 3-7），人们称他为“杂交水稻之父”。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从 1964 年开始，袁隆平就与稻田结下了不解之缘，这位了不起的中国杂交水稻育种专家，这位功勋卓著的中国工程院院士，这位我国杂交水稻研究领域的开创者</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134475" y="63690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7141845" y="1984375"/>
            <a:ext cx="4271010" cy="3103245"/>
          </a:xfrm>
          <a:prstGeom prst="rect">
            <a:avLst/>
          </a:prstGeom>
        </p:spPr>
      </p:pic>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20395" y="1957070"/>
            <a:ext cx="11087735" cy="38830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370387" y="68405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杂交水稻之父</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16635" y="2191385"/>
            <a:ext cx="10304780" cy="3461385"/>
          </a:xfrm>
          <a:prstGeom prst="rect">
            <a:avLst/>
          </a:prstGeom>
          <a:noFill/>
        </p:spPr>
        <p:txBody>
          <a:bodyPr wrap="square" rtlCol="0" anchor="t">
            <a:spAutoFit/>
          </a:bodyPr>
          <a:p>
            <a:pPr indent="0" algn="just" fontAlgn="auto">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和带头人，直到他 90 岁高龄，依然没有停下脚步，依然坚持在稻田里工作。他先后获得“国家特等发明奖”“首届国家最高科学技术奖”和联合国“科学奖”“沃尔夫奖”“世界粮食奖”等11 项国家和国际大奖。</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袁隆平院士说：“一个人一辈子做好一件事，就足够了。”他做到了，他做好的这一件事，就是“让所有人远离饥饿”。他说过，我们要担当起“一粒好种子”的责任——人就像一粒种子，要做一粒好种子。</a:t>
            </a:r>
            <a:endParaRPr lang="zh-CN" altLang="en-US">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体验建议：</a:t>
            </a:r>
            <a:r>
              <a:rPr lang="zh-CN" altLang="en-US">
                <a:latin typeface="微软雅黑" panose="020B0503020204020204" charset="-122"/>
                <a:ea typeface="微软雅黑" panose="020B0503020204020204" charset="-122"/>
                <a:cs typeface="微软雅黑" panose="020B0503020204020204" charset="-122"/>
              </a:rPr>
              <a:t>一起观看电视片《功勋·袁隆平的梦》，一边观看，一边做记录（记录你最感动的细节），为后面小组讨论做好准备。讨论内容为：用实例说明，袁隆平的职业道德之美是怎样表现的。</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384030" y="127698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实例体验</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05</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2" name="文本框 11"/>
          <p:cNvSpPr txBox="1"/>
          <p:nvPr/>
        </p:nvSpPr>
        <p:spPr>
          <a:xfrm>
            <a:off x="4119210"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06</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3" name="文本框 12"/>
          <p:cNvSpPr txBox="1"/>
          <p:nvPr/>
        </p:nvSpPr>
        <p:spPr>
          <a:xfrm>
            <a:off x="6781567"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07</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sp>
        <p:nvSpPr>
          <p:cNvPr id="14" name="文本框 13"/>
          <p:cNvSpPr txBox="1"/>
          <p:nvPr/>
        </p:nvSpPr>
        <p:spPr>
          <a:xfrm>
            <a:off x="9438391"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itchFamily="2" charset="-122"/>
                <a:ea typeface="字魂27号-布丁体" pitchFamily="2" charset="-122"/>
                <a:cs typeface="+mn-ea"/>
                <a:sym typeface="华文细黑" panose="02010600040101010101" charset="-122"/>
              </a:rPr>
              <a:t>08</a:t>
            </a:r>
            <a:endParaRPr lang="zh-CN" altLang="en-US" sz="4800" dirty="0">
              <a:solidFill>
                <a:schemeClr val="accent1"/>
              </a:solidFill>
              <a:latin typeface="字魂27号-布丁体" pitchFamily="2" charset="-122"/>
              <a:ea typeface="字魂27号-布丁体"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23010" y="4652010"/>
            <a:ext cx="1635760"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艺术类型审美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语言艺术审美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表演艺术审美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a:cs typeface="+mn-ea"/>
                <a:sym typeface="华文细黑" panose="02010600040101010101" charset="-122"/>
              </a:rPr>
              <a:t>造型艺术审美</a:t>
            </a:r>
            <a:endParaRPr lang="zh-CN" altLang="en-US" sz="2400" dirty="0">
              <a:solidFill>
                <a:schemeClr val="bg2"/>
              </a:solidFill>
              <a:latin typeface="华文细黑" panose="02010600040101010101" charset="-122"/>
              <a:ea typeface="字魂27号-布丁体"/>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1571625"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目</a:t>
            </a:r>
            <a:r>
              <a:rPr lang="en-US" altLang="zh-CN"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 </a:t>
            </a:r>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rPr>
              <a:t>录</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00"/>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565275"/>
            <a:ext cx="11087735" cy="45529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杂交水稻之父</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92505" y="1767205"/>
            <a:ext cx="1024699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在共和国的脊梁人物中，袁隆平是极具标志性的存在，是全国人民爱戴的“国民英雄”。他坚定理想、永葆信念，他不畏艰辛、责任至上，他勇于担当、甘于奉献，他坚持梦想、不懈奋斗，他是毫无争议的职业道德模范。</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信守职业承诺，一辈子只做一件事，而且要把这一件事做到精致，做到无人企及——这就是职业道德之美。袁隆平一辈子扎根在稻田之间，实现了千百年来人民心中最朴素的愿望；他攻克了曾经绊倒半个地球的难题，让十几亿人口摆脱了饥饿。他如同夜空中最闪亮的那颗星，照亮了后来者继续前行的路，他给世人留下的不仅是丰富的食粮，还有无尽的精神财富。</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他有两个梦想：一个是“禾下乘凉梦”，梦想试验田的水稻像高粱那么高，穗子像扫把那么长，颗粒像花生那么大；另一个是杂交水稻覆盖全球，保障国家和世界的粮食安全。为了这两个梦想，他倾尽了自己毕生的心血。</a:t>
            </a:r>
            <a:endParaRPr lang="zh-CN" altLang="en-US">
              <a:latin typeface="楷体" panose="02010609060101010101" charset="-122"/>
              <a:ea typeface="楷体" panose="02010609060101010101" charset="-122"/>
            </a:endParaRPr>
          </a:p>
        </p:txBody>
      </p:sp>
      <p:sp>
        <p:nvSpPr>
          <p:cNvPr id="13" name="文本框 12"/>
          <p:cNvSpPr txBox="1"/>
          <p:nvPr/>
        </p:nvSpPr>
        <p:spPr>
          <a:xfrm>
            <a:off x="9144000" y="98171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565275"/>
            <a:ext cx="11087735" cy="45529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杂交水稻之父</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92505" y="1767205"/>
            <a:ext cx="1024699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在共和国的脊梁人物中，袁隆平是极具标志性的存在，是全国人民爱戴的“国民英雄”。他坚定理想、永葆信念，他不畏艰辛、责任至上，他勇于担当、甘于奉献，他坚持梦想、不懈奋斗，他是毫无争议的职业道德模范。</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信守职业承诺，一辈子只做一件事，而且要把这一件事做到精致，做到无人企及——这就是职业道德之美。袁隆平一辈子扎根在稻田之间，实现了千百年来人民心中最朴素的愿望；他攻克了曾经绊倒半个地球的难题，让十几亿人口摆脱了饥饿。他如同夜空中最闪亮的那颗星，照亮了后来者继续前行的路，他给世人留下的不仅是丰富的食粮，还有无尽的精神财富。</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他有两个梦想：一个是“禾下乘凉梦”，梦想试验田的水稻像高粱那么高，穗子像扫把那么长，颗粒像花生那么大；另一个是杂交水稻覆盖全球，保障国家和世界的粮食安全。为了这两个梦想，他倾尽了自己毕生的心血。</a:t>
            </a:r>
            <a:endParaRPr lang="zh-CN" altLang="en-US">
              <a:latin typeface="楷体" panose="02010609060101010101" charset="-122"/>
              <a:ea typeface="楷体" panose="02010609060101010101" charset="-122"/>
            </a:endParaRPr>
          </a:p>
        </p:txBody>
      </p:sp>
      <p:sp>
        <p:nvSpPr>
          <p:cNvPr id="13" name="文本框 12"/>
          <p:cNvSpPr txBox="1"/>
          <p:nvPr/>
        </p:nvSpPr>
        <p:spPr>
          <a:xfrm>
            <a:off x="9144000" y="98171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315720"/>
            <a:ext cx="11087735" cy="5123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杂交水稻之父</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72185" y="1613535"/>
            <a:ext cx="10246995"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2020 年，90 岁的袁隆平又提出研发“海水稻”的宏大构想。他说，“海水稻”研发成功以后，在我国内陆和咸水湖周边进行产业化推广潜力巨大，如果可以推广2 亿亩田地种植，按亩产 200～300 公斤计算，可增产粮食 500 亿公斤，多养活约 2亿人！ 2020 年，袁隆平团队在十地启动“海水稻”万亩种植示范，10 万亩“海水稻”平均亩产稳定超过 400 公斤。中国人再次牢牢端稳了饭碗！</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袁隆平脚踏实地的品格，一直感染着后人。他一生致力于杂交水稻技术的研究、应用与推广，长期奋战在农业第一线，把自己一生浸润在稻田里。他坚信：“电脑里长不出水稻，书本里也长不出水稻，要种出好水稻必须得下田。”他立下收徒“门规”——“你下不下田？你不下田我就不带！”</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国士无双，袁隆平是一位真正的国民英雄。在他的心里，国家利益重，科学事业重，名利却最轻。他曾获得了“杂交水稻之父”、中国工程院院士、“共和国勋章”获得、中国特等发明奖、国家科学技术奖、国家科技进步特等奖等多个奖项，国家和人民给了他崇高的荣誉和礼赞。但他依然隐没于但他依然隐没于乡间水田，生命的最后时刻还在为“禾下乘凉梦”和“覆盖全球梦”奔忙。</a:t>
            </a:r>
            <a:endParaRPr lang="zh-CN" altLang="en-US">
              <a:latin typeface="楷体" panose="02010609060101010101" charset="-122"/>
              <a:ea typeface="楷体" panose="02010609060101010101" charset="-122"/>
            </a:endParaRPr>
          </a:p>
        </p:txBody>
      </p:sp>
      <p:sp>
        <p:nvSpPr>
          <p:cNvPr id="13" name="文本框 12"/>
          <p:cNvSpPr txBox="1"/>
          <p:nvPr/>
        </p:nvSpPr>
        <p:spPr>
          <a:xfrm>
            <a:off x="9144000" y="73215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565275"/>
            <a:ext cx="11087735" cy="45529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杂交水稻之父</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92505" y="1767205"/>
            <a:ext cx="1024699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时代需要榜样，时代呼唤英雄。英雄人物用自己的行动，引领时代的方向，他们的精神影响着后来人，为祖国乃至全人类留下了宝贵的精神财富，他们展现出的精神是一个时代的强音。我们看到，在物质条件越来越优越的今天，人们也越来越注重精神的追求和内心的富足。全社会对抗疫英雄的爱戴，对航空专家的敬仰，从国家层面对袁隆平、钟南山等国民英雄的崇高礼遇，也在向社会昭示：人生价值的实现，靠的是坚定的人生方向和艰苦奋斗的作风和精神。</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面对袁隆平，我们应对人生价值和意义进行一次反思：你我都是芸芸众生中一个渺小的存在，我们大多不会成为袁隆平那样的国民英雄，甚至我们也成不了整天操心经济发展趋势的商业大佬，也不是时时关心国家大事的政界领导，但我们是奋斗的个体，都可以成为自己的英雄。我们可以像袁隆平那样，做一个对自己有要求，确定目标就能够坚持走下去的人。那么我们便是自己的英雄！愿你我既能做那个为英雄鼓掌的人，也能成为那个被人们鼓掌的人。</a:t>
            </a:r>
            <a:endParaRPr lang="zh-CN" altLang="en-US">
              <a:latin typeface="楷体" panose="02010609060101010101" charset="-122"/>
              <a:ea typeface="楷体" panose="02010609060101010101" charset="-122"/>
            </a:endParaRPr>
          </a:p>
        </p:txBody>
      </p:sp>
      <p:sp>
        <p:nvSpPr>
          <p:cNvPr id="13" name="文本框 12"/>
          <p:cNvSpPr txBox="1"/>
          <p:nvPr/>
        </p:nvSpPr>
        <p:spPr>
          <a:xfrm>
            <a:off x="9144000" y="98171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53828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34415" y="1285875"/>
            <a:ext cx="7040245" cy="507746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审视无数国民英雄，他们都有一个共同特点，那就是具有极高的职业道德，即“爱岗敬业、诚实守信、办事公道、服务群众、奉献社会”。我们从袁隆平身上，可以看到这种职业道德之美的最实际的表现。</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爱岗敬业，认真对待自己的岗位，勤奋、负责、认真、刻苦，这是爱岗敬业最起码的态度。爱岗敬业是人类社会最为普遍的奉献精神，它看似平凡，实则伟大（图 3-8）。</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诚实守信，是中华民族的传统美德，它早已融入我们民族的血液中，诚信是为人处事的基本原则。小到为人诚实不说谎，大到对事业、对祖国的忠诚。诚信二字渗透在生活的各个层面。如“人无信不立，国无信不强”“人若无信，不知其可也”“言必信，行必果”等。的确，诚信是每个人安身立命的前提。</a:t>
            </a:r>
            <a:endParaRPr>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118100" y="35814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8195310" y="1452880"/>
            <a:ext cx="3067050" cy="45720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8748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118870" y="1458595"/>
            <a:ext cx="992568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办事公道，就是指我们在办事情、处理问题时，要站在公正的立场上。公道与公平、公正，含义大致相同，意指坚持原则，按照一定的社会标准实事求是地待人处事。这就是我们所说的“平等”。</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服务群众，从职业道德的角度来讲就是要有责任心，一切从群众的角度出发，持之以恒且有耐心地做好服务工作。这是做好职业工作的前提。</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奉献社会，就是一种以善待他人、助人为乐，以奉献社会为己任的高尚精神。奉献不分大小，人的社会身份不同，能做的奉献也就不同，所以说无论我们是什么样的身份都可以奉献社会。</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作为未来的职业人，我们应该明白：一份职业、一个工作岗位，都是一个人赖以生存和发展的基础保障。同时，一个工作岗位的存在，往往也是人类社会存在和发展的需求。所以，爱岗敬业不仅是个人生存和发展的需求，也是社会存在和发展的需求。</a:t>
            </a:r>
            <a:endParaRPr>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118100" y="35814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686560"/>
            <a:ext cx="11000740" cy="374396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118870" y="2039620"/>
            <a:ext cx="9925685" cy="299974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爱岗敬业应是一种普遍的奉献精神。袁隆平告诉我们，只有爱岗敬业的人，才会在自己的工作岗位上勤勤恳恳，不断地钻研学习，一丝不苟，精益求精，才有可能为社会为国家作出崇高而伟大的奉献。焦裕禄、孔繁森、郑培民等一大批党和人民的好干部在本职工作岗位上呕心沥血，勤政为民。当非典疫情袭来，一大批医生、护士和科研人员挺身而出，冒着生命危险，冲上第一线，拯救了一个个在死亡线上挣扎的生命。可以这样说，爱岗敬业是平凡的奉献精神，因为它是每个人都可以做到的，而且应该具备的；爱岗敬业又是伟大的奉献精神，伟大出自平凡，没有平凡的爱岗敬业，就没有伟大的奉献。这是职业道德的审美基础。</a:t>
            </a:r>
            <a:endParaRPr>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118100" y="81851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3150870" y="1387475"/>
            <a:ext cx="6334125" cy="4486275"/>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439545"/>
            <a:ext cx="9842500" cy="455104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61420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“职业道德之美”演讲活动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277985" y="76136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351138"/>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253843"/>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2016760"/>
            <a:ext cx="7334885"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通过开展“职业道德之美”演讲活动，正确认识职业道德审美的四个方面及其关系，增强自身职业道德意识，学习国民英雄的职业道德和职业操守，做一个合格的职业人。</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4205605"/>
            <a:ext cx="7412355"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每个人通过搜集资料，撰写演讲稿，先在小组内演讲，推选代表在全班演讲，演讲过程中可以合理使用音频、视频资料。</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12</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道德修养审美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047490" y="1482725"/>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067965" y="2022246"/>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3836035" y="3390265"/>
            <a:ext cx="1718310" cy="1565910"/>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了解什么是道德修养，道德修养的本质和分类，明确道德修养的审美意义。</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032753" y="2022246"/>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6917055" y="3390265"/>
            <a:ext cx="1812925" cy="1861185"/>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从万其珍的事迹中，提炼中华民族传统美德的核心点，理解万家四代人坚守“摆渡”的意义。</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9997542" y="2022246"/>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9582785" y="3390265"/>
            <a:ext cx="1941830" cy="2745740"/>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增强对“道德修养体现在一个人的世界观、人生观、价值观上，体现在一个人的工作、生活和社会交往上，体现在一个人的一言一行上”这句话的认同。</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089775" cy="2030095"/>
          </a:xfrm>
          <a:prstGeom prst="rect">
            <a:avLst/>
          </a:prstGeom>
          <a:noFill/>
          <a:effectLst/>
        </p:spPr>
        <p:txBody>
          <a:bodyPr wrap="square" rtlCol="0">
            <a:spAutoFit/>
          </a:bodyPr>
          <a:p>
            <a:pPr algn="ctr"/>
            <a:r>
              <a:rPr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第</a:t>
            </a:r>
            <a:r>
              <a:rPr lang="zh-CN"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三</a:t>
            </a:r>
            <a:r>
              <a:rPr lang="zh-CN" sz="5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单元</a:t>
            </a:r>
            <a:endPar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a:p>
            <a:pPr algn="ctr"/>
            <a:r>
              <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审美社会</a:t>
            </a:r>
            <a:endParaRPr sz="72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81075" y="1525270"/>
            <a:ext cx="647255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万其珍是湖北省恩施土家族苗族自治州建始县三里乡大沙河村村民。2019 年，万其珍荣获第七届全国道德模范提名奖、全国“诚信之星”等称号，荣登“中国好人榜”（图 3-10）。</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在湖北省恩施州建始县与恩施市交界处，有个叫大沙河的渡口，渡船是连接两岸农户、学生、游客进出的必需交通工具。1877 年，万其珍的祖父万作柱从江汉平原举家迁到大沙河村，当地百姓热情接纳了他们，还送了几亩田地，这让万家人非常感动，总想“为村民们做点什么”。于是万作柱造了条小木船进行摆渡，还许下诺言，不向村民收取一文钱。百年来，万家人信守着这个承诺，风里雨里为河两岸的群众义务摆渡。</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1" name="TextBox 76"/>
          <p:cNvSpPr txBox="1"/>
          <p:nvPr/>
        </p:nvSpPr>
        <p:spPr>
          <a:xfrm>
            <a:off x="3433887" y="43196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万其珍几代人的“百年义渡”</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16720" y="4318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pic>
        <p:nvPicPr>
          <p:cNvPr id="6" name="图片 5"/>
          <p:cNvPicPr>
            <a:picLocks noChangeAspect="1"/>
          </p:cNvPicPr>
          <p:nvPr/>
        </p:nvPicPr>
        <p:blipFill>
          <a:blip r:embed="rId1"/>
          <a:stretch>
            <a:fillRect/>
          </a:stretch>
        </p:blipFill>
        <p:spPr>
          <a:xfrm>
            <a:off x="7608570" y="2189480"/>
            <a:ext cx="3803650" cy="276415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51530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76630" y="1414145"/>
            <a:ext cx="10238740" cy="470789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1995 年，万其珍遵循叔叔万述荣的临终嘱托，成了第三代义渡艄公。2016 年儿子万芳权接过万其珍手中的船桨，将祖上传下来的“义渡”承诺再次传承。就这样，万家四代人在长达 141 年的时间里，用信义践行着“义渡”的传奇故事。万芳权说：“我老了，就让儿子接手，只要有需要，就一代一代的传下去。”要问百年义渡靠的是什么，万其珍质朴地说道：“承诺了的事，就要坚持做到底。”为了祖上一句承诺，一代又一代义务摆渡，方便了恩施市、建始县相邻 4 个乡镇数以万计村民的农耕和出行。</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如今已 79 岁的万其珍，仍坚守在渡口，每次听到村民的吆喝声，就会像接到命令的老兵一般立即起身，解开船绳，起桨撑船。孙子万秋林在耳濡目染之中，坚定信念，时刻准备接手成为新的“信义艄公”。</a:t>
            </a:r>
            <a:endParaRPr lang="zh-CN" altLang="en-US">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体验建议：</a:t>
            </a:r>
            <a:r>
              <a:rPr lang="zh-CN" altLang="en-US">
                <a:latin typeface="微软雅黑" panose="020B0503020204020204" charset="-122"/>
                <a:ea typeface="微软雅黑" panose="020B0503020204020204" charset="-122"/>
                <a:cs typeface="微软雅黑" panose="020B0503020204020204" charset="-122"/>
              </a:rPr>
              <a:t>一起观看两段视频《万其珍：一句承诺 百年坚守》《信义艄公万其珍再上央视 真情讲述万家百年义渡》，联系社会，正反对比，谈一谈你对道德修养审美的理解。</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1" name="TextBox 76"/>
          <p:cNvSpPr txBox="1"/>
          <p:nvPr/>
        </p:nvSpPr>
        <p:spPr>
          <a:xfrm>
            <a:off x="3433887" y="43196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万其珍几代人的“百年义渡”</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316720" y="4318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135" y="1565275"/>
            <a:ext cx="11087735" cy="45529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万其珍几代人的“百年义渡”</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92505" y="1767205"/>
            <a:ext cx="1024699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百年义渡，始于对他人的感恩，一代代传承，是为了坚守承诺。有苦、有累、有困难、有伤病，但更有的是坚守，是实现祖辈“为村民们做点什么”的诺言。141 年，51 000 多天，万家人一条木船，一支船篙，承担着 2 个县市、4 个乡数以万计村民的农耕和出行。</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大沙河村因为有一条从村口流过的大沙河而得名，很多村民家住此岸，田在彼岸，每日要绕行很远，走旱路到对岸劳作。万家爷爷一辈子都载着村民，在河两岸摇摇摆摆，来来去去。大沙河宽约百米，最忙时，每天要来回撑船 50 多次。</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万家爷爷临终前，他把万其珍的父亲和幺叔叫到床前，嘱咐他们要对这个“承诺”负责。万其珍的父亲作为长子，接过了万家爷爷的篙杆，用余下的人生继续着老万家的义渡。万其珍的父亲去世后，幺叔二话没说，又在大沙河摆起了船，直到病死在渡口旁。幺叔去世了，万其珍就成了维系万家“义渡”的接班人。</a:t>
            </a:r>
            <a:endParaRPr lang="zh-CN" altLang="en-US">
              <a:latin typeface="楷体" panose="02010609060101010101" charset="-122"/>
              <a:ea typeface="楷体" panose="02010609060101010101" charset="-122"/>
            </a:endParaRPr>
          </a:p>
        </p:txBody>
      </p:sp>
      <p:sp>
        <p:nvSpPr>
          <p:cNvPr id="13" name="文本框 12"/>
          <p:cNvSpPr txBox="1"/>
          <p:nvPr/>
        </p:nvSpPr>
        <p:spPr>
          <a:xfrm>
            <a:off x="9144000" y="98171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52450" y="1277620"/>
            <a:ext cx="11087735" cy="479234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45164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万其珍几代人的“百年义渡”</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72185" y="1343025"/>
            <a:ext cx="10246995"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他们摆渡，从不会为多等几个人而耽误时间，哪怕一次只渡一个人。更难得的是，大沙河摆渡的这一段水路，时而浅只数尺，时而深过 60 多米，但从万家开始撑船到现在，一百多年来从没有发生一起事故。</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村民们曾向上级部门建议在大沙河两岸修座桥。但因为村子穷，河口宽，桥的跨度大，造价高，所以一直没能解决。万家义渡依然是村里人过河的唯一方法。万其珍是第三代义渡传人，每天在大沙河上来回摆渡数十趟，已经坚持了 18 年，并带动儿子、孙子义渡。 要问百年义渡靠的是什么，万其珍质朴地说道：“承诺了的事，就要坚持做到底。”</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做一件好事容易，一辈子做好事就不那么容易了！那需要毅力，需要忍受很多常人不能忍受的痛苦！这就是我们伟大的中华民族！善良、正直、乐于助人，坚强、奉献、吃苦耐劳！</a:t>
            </a:r>
            <a:endParaRPr lang="zh-CN" altLang="en-US">
              <a:latin typeface="楷体" panose="02010609060101010101" charset="-122"/>
              <a:ea typeface="楷体" panose="0201060906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rPr>
              <a:t>万家人不会说高尚的道德情操之类的话语，他们只会默默地为他人摆渡、撑篙。但这种信守承诺，服务他人的思想，不正是我们社会主义文明建设所提倡的“道德修养”吗！</a:t>
            </a:r>
            <a:endParaRPr lang="zh-CN" altLang="en-US">
              <a:latin typeface="楷体" panose="02010609060101010101" charset="-122"/>
              <a:ea typeface="楷体" panose="02010609060101010101" charset="-122"/>
            </a:endParaRPr>
          </a:p>
        </p:txBody>
      </p:sp>
      <p:sp>
        <p:nvSpPr>
          <p:cNvPr id="13" name="文本框 12"/>
          <p:cNvSpPr txBox="1"/>
          <p:nvPr/>
        </p:nvSpPr>
        <p:spPr>
          <a:xfrm>
            <a:off x="9124315" y="627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实例分析</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par>
    </p:tnLst>
    <p:bldLst>
      <p:bldP spid="21" grpId="1" animBg="1"/>
      <p:bldP spid="4" grpId="1"/>
      <p:bldP spid="5"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8748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109345" y="1515745"/>
            <a:ext cx="594741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从万家四代人身上，我们会想到《大学》里面的那段话：“古之欲明明德于天下者，先治其国。欲治其国者，先齐其家，欲齐其家者，先修其身。欲修其身者，先正其心。欲正其心者，先诚其意。欲诚其意者，先致其知。致知在格物。”由此可见，个人在道德意识、道德行为方面，自觉地按照一定社会或阶层的道德要求所进行的自我审度、自我教育、自我锻炼、自我改造和自我完善的活动，被称为道德修养。它体现在一个人的世界观、人生观、价值观上；体现在一个人的工作、生活和社会交往上；体现在一个人的一言一行上。</a:t>
            </a:r>
            <a:endParaRPr>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118100" y="35814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7270750" y="2195195"/>
            <a:ext cx="4136390" cy="277304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8748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109345" y="1515745"/>
            <a:ext cx="5947410" cy="5067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道德审美应该注重以下五个方面。</a:t>
            </a:r>
            <a:endParaRPr>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118100" y="35814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审美认知</a:t>
            </a:r>
            <a:endParaRPr lang="zh-CN" altLang="en-US" sz="3200">
              <a:latin typeface="方正正粗黑简体" panose="02000000000000000000" charset="-122"/>
              <a:ea typeface="方正正粗黑简体" panose="02000000000000000000" charset="-122"/>
            </a:endParaRPr>
          </a:p>
        </p:txBody>
      </p:sp>
      <p:sp>
        <p:nvSpPr>
          <p:cNvPr id="6" name="矩形 5"/>
          <p:cNvSpPr/>
          <p:nvPr>
            <p:custDataLst>
              <p:tags r:id="rId1"/>
            </p:custDataLst>
          </p:nvPr>
        </p:nvSpPr>
        <p:spPr>
          <a:xfrm>
            <a:off x="1985576" y="3368163"/>
            <a:ext cx="2171115" cy="455769"/>
          </a:xfrm>
          <a:prstGeom prst="rect">
            <a:avLst/>
          </a:prstGeom>
          <a:solidFill>
            <a:srgbClr val="DEAB81">
              <a:lumMod val="20000"/>
              <a:lumOff val="80000"/>
            </a:srgbClr>
          </a:solidFill>
          <a:ln w="12700" cap="flat" cmpd="sng" algn="ctr">
            <a:noFill/>
            <a:prstDash val="solid"/>
            <a:miter lim="800000"/>
          </a:ln>
          <a:effectLst/>
        </p:spPr>
        <p:txBody>
          <a:bodyPr rtlCol="0" anchor="ctr">
            <a:normAutofit fontScale="825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A</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7" name="矩形 6"/>
          <p:cNvSpPr/>
          <p:nvPr>
            <p:custDataLst>
              <p:tags r:id="rId2"/>
            </p:custDataLst>
          </p:nvPr>
        </p:nvSpPr>
        <p:spPr>
          <a:xfrm>
            <a:off x="1985576" y="2227809"/>
            <a:ext cx="2171115" cy="1135277"/>
          </a:xfrm>
          <a:prstGeom prst="rect">
            <a:avLst/>
          </a:prstGeom>
          <a:solidFill>
            <a:srgbClr val="DEAB81"/>
          </a:solidFill>
          <a:ln w="12700" cap="flat" cmpd="sng" algn="ctr">
            <a:noFill/>
            <a:prstDash val="solid"/>
            <a:miter lim="800000"/>
          </a:ln>
          <a:effectLst/>
        </p:spPr>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8" name="直接连接符 7"/>
          <p:cNvCxnSpPr/>
          <p:nvPr>
            <p:custDataLst>
              <p:tags r:id="rId3"/>
            </p:custDataLst>
          </p:nvPr>
        </p:nvCxnSpPr>
        <p:spPr>
          <a:xfrm>
            <a:off x="2126450" y="3368162"/>
            <a:ext cx="273461" cy="273461"/>
          </a:xfrm>
          <a:prstGeom prst="line">
            <a:avLst/>
          </a:prstGeom>
          <a:noFill/>
          <a:ln w="6350" cap="flat" cmpd="sng" algn="ctr">
            <a:solidFill>
              <a:srgbClr val="DEAB81">
                <a:lumMod val="40000"/>
                <a:lumOff val="60000"/>
              </a:srgbClr>
            </a:solidFill>
            <a:prstDash val="solid"/>
            <a:miter lim="800000"/>
          </a:ln>
          <a:effectLst/>
        </p:spPr>
      </p:cxnSp>
      <p:cxnSp>
        <p:nvCxnSpPr>
          <p:cNvPr id="9" name="直接连接符 8"/>
          <p:cNvCxnSpPr/>
          <p:nvPr>
            <p:custDataLst>
              <p:tags r:id="rId4"/>
            </p:custDataLst>
          </p:nvPr>
        </p:nvCxnSpPr>
        <p:spPr>
          <a:xfrm>
            <a:off x="2420626" y="3368162"/>
            <a:ext cx="455770" cy="455770"/>
          </a:xfrm>
          <a:prstGeom prst="line">
            <a:avLst/>
          </a:prstGeom>
          <a:noFill/>
          <a:ln w="6350" cap="flat" cmpd="sng" algn="ctr">
            <a:solidFill>
              <a:srgbClr val="DEAB81"/>
            </a:solidFill>
            <a:prstDash val="solid"/>
            <a:miter lim="800000"/>
          </a:ln>
          <a:effectLst/>
        </p:spPr>
      </p:cxnSp>
      <p:cxnSp>
        <p:nvCxnSpPr>
          <p:cNvPr id="10" name="直接连接符 9"/>
          <p:cNvCxnSpPr/>
          <p:nvPr>
            <p:custDataLst>
              <p:tags r:id="rId5"/>
            </p:custDataLst>
          </p:nvPr>
        </p:nvCxnSpPr>
        <p:spPr>
          <a:xfrm>
            <a:off x="2823558" y="3498678"/>
            <a:ext cx="97370" cy="97370"/>
          </a:xfrm>
          <a:prstGeom prst="line">
            <a:avLst/>
          </a:prstGeom>
          <a:noFill/>
          <a:ln w="6350" cap="flat" cmpd="sng" algn="ctr">
            <a:solidFill>
              <a:srgbClr val="DEAB81"/>
            </a:solidFill>
            <a:prstDash val="solid"/>
            <a:miter lim="800000"/>
          </a:ln>
          <a:effectLst/>
        </p:spPr>
      </p:cxnSp>
      <p:cxnSp>
        <p:nvCxnSpPr>
          <p:cNvPr id="11" name="直接连接符 10"/>
          <p:cNvCxnSpPr/>
          <p:nvPr>
            <p:custDataLst>
              <p:tags r:id="rId6"/>
            </p:custDataLst>
          </p:nvPr>
        </p:nvCxnSpPr>
        <p:spPr>
          <a:xfrm>
            <a:off x="3441960" y="3600191"/>
            <a:ext cx="223741" cy="223741"/>
          </a:xfrm>
          <a:prstGeom prst="line">
            <a:avLst/>
          </a:prstGeom>
          <a:noFill/>
          <a:ln w="6350" cap="flat" cmpd="sng" algn="ctr">
            <a:solidFill>
              <a:srgbClr val="DEAB81">
                <a:lumMod val="75000"/>
              </a:srgbClr>
            </a:solidFill>
            <a:prstDash val="solid"/>
            <a:miter lim="800000"/>
          </a:ln>
          <a:effectLst/>
        </p:spPr>
      </p:cxnSp>
      <p:cxnSp>
        <p:nvCxnSpPr>
          <p:cNvPr id="13" name="直接连接符 12"/>
          <p:cNvCxnSpPr/>
          <p:nvPr>
            <p:custDataLst>
              <p:tags r:id="rId7"/>
            </p:custDataLst>
          </p:nvPr>
        </p:nvCxnSpPr>
        <p:spPr>
          <a:xfrm>
            <a:off x="3819002" y="3368162"/>
            <a:ext cx="333536" cy="333535"/>
          </a:xfrm>
          <a:prstGeom prst="line">
            <a:avLst/>
          </a:prstGeom>
          <a:noFill/>
          <a:ln w="6350" cap="flat" cmpd="sng" algn="ctr">
            <a:solidFill>
              <a:srgbClr val="DEAB81"/>
            </a:solidFill>
            <a:prstDash val="solid"/>
            <a:miter lim="800000"/>
          </a:ln>
          <a:effectLst/>
        </p:spPr>
      </p:cxnSp>
      <p:cxnSp>
        <p:nvCxnSpPr>
          <p:cNvPr id="16" name="直接连接符 15"/>
          <p:cNvCxnSpPr/>
          <p:nvPr>
            <p:custDataLst>
              <p:tags r:id="rId8"/>
            </p:custDataLst>
          </p:nvPr>
        </p:nvCxnSpPr>
        <p:spPr>
          <a:xfrm>
            <a:off x="3286583" y="3368162"/>
            <a:ext cx="455770" cy="455770"/>
          </a:xfrm>
          <a:prstGeom prst="line">
            <a:avLst/>
          </a:prstGeom>
          <a:noFill/>
          <a:ln w="6350" cap="flat" cmpd="sng" algn="ctr">
            <a:solidFill>
              <a:srgbClr val="DEAB81">
                <a:lumMod val="40000"/>
                <a:lumOff val="60000"/>
              </a:srgbClr>
            </a:solidFill>
            <a:prstDash val="solid"/>
            <a:miter lim="800000"/>
          </a:ln>
          <a:effectLst/>
        </p:spPr>
      </p:cxnSp>
      <p:cxnSp>
        <p:nvCxnSpPr>
          <p:cNvPr id="18" name="直接连接符 17"/>
          <p:cNvCxnSpPr/>
          <p:nvPr>
            <p:custDataLst>
              <p:tags r:id="rId9"/>
            </p:custDataLst>
          </p:nvPr>
        </p:nvCxnSpPr>
        <p:spPr>
          <a:xfrm>
            <a:off x="2105732" y="3657161"/>
            <a:ext cx="97370" cy="97370"/>
          </a:xfrm>
          <a:prstGeom prst="line">
            <a:avLst/>
          </a:prstGeom>
          <a:noFill/>
          <a:ln w="6350" cap="flat" cmpd="sng" algn="ctr">
            <a:solidFill>
              <a:srgbClr val="DEAB81">
                <a:lumMod val="50000"/>
              </a:srgbClr>
            </a:solidFill>
            <a:prstDash val="solid"/>
            <a:miter lim="800000"/>
          </a:ln>
          <a:effectLst/>
        </p:spPr>
      </p:cxnSp>
      <p:sp>
        <p:nvSpPr>
          <p:cNvPr id="19" name="平行四边形 18"/>
          <p:cNvSpPr/>
          <p:nvPr>
            <p:custDataLst>
              <p:tags r:id="rId10"/>
            </p:custDataLst>
          </p:nvPr>
        </p:nvSpPr>
        <p:spPr>
          <a:xfrm flipH="1">
            <a:off x="3127064" y="3368163"/>
            <a:ext cx="894963" cy="455770"/>
          </a:xfrm>
          <a:prstGeom prst="parallelogram">
            <a:avLst>
              <a:gd name="adj" fmla="val 95454"/>
            </a:avLst>
          </a:prstGeom>
          <a:solidFill>
            <a:srgbClr val="FEFFFF">
              <a:alpha val="40000"/>
            </a:srgbClr>
          </a:solidFill>
          <a:ln w="12700" cap="flat" cmpd="sng" algn="ctr">
            <a:noFill/>
            <a:prstDash val="solid"/>
            <a:miter lim="800000"/>
          </a:ln>
          <a:effectLst/>
        </p:spPr>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20" name="平行四边形 19"/>
          <p:cNvSpPr/>
          <p:nvPr>
            <p:custDataLst>
              <p:tags r:id="rId11"/>
            </p:custDataLst>
          </p:nvPr>
        </p:nvSpPr>
        <p:spPr>
          <a:xfrm flipH="1">
            <a:off x="1991788" y="3368163"/>
            <a:ext cx="706440" cy="455770"/>
          </a:xfrm>
          <a:prstGeom prst="parallelogram">
            <a:avLst>
              <a:gd name="adj" fmla="val 100908"/>
            </a:avLst>
          </a:prstGeom>
          <a:solidFill>
            <a:srgbClr val="DEAB81">
              <a:lumMod val="60000"/>
              <a:lumOff val="40000"/>
              <a:alpha val="42000"/>
            </a:srgbClr>
          </a:solidFill>
          <a:ln w="12700" cap="flat" cmpd="sng" algn="ctr">
            <a:noFill/>
            <a:prstDash val="solid"/>
            <a:miter lim="800000"/>
          </a:ln>
          <a:effectLst/>
        </p:spPr>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21" name="平行四边形 20"/>
          <p:cNvSpPr/>
          <p:nvPr>
            <p:custDataLst>
              <p:tags r:id="rId12"/>
            </p:custDataLst>
          </p:nvPr>
        </p:nvSpPr>
        <p:spPr>
          <a:xfrm flipH="1">
            <a:off x="2934400" y="3368163"/>
            <a:ext cx="706440" cy="455770"/>
          </a:xfrm>
          <a:prstGeom prst="parallelogram">
            <a:avLst>
              <a:gd name="adj" fmla="val 100908"/>
            </a:avLst>
          </a:prstGeom>
          <a:solidFill>
            <a:srgbClr val="DEAB81">
              <a:lumMod val="60000"/>
              <a:lumOff val="40000"/>
              <a:alpha val="13000"/>
            </a:srgbClr>
          </a:solidFill>
          <a:ln w="12700" cap="flat" cmpd="sng" algn="ctr">
            <a:noFill/>
            <a:prstDash val="solid"/>
            <a:miter lim="800000"/>
          </a:ln>
          <a:effectLst/>
        </p:spPr>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2" name="文本框 11"/>
          <p:cNvSpPr txBox="1"/>
          <p:nvPr>
            <p:custDataLst>
              <p:tags r:id="rId13"/>
            </p:custDataLst>
          </p:nvPr>
        </p:nvSpPr>
        <p:spPr>
          <a:xfrm>
            <a:off x="1990758" y="2618807"/>
            <a:ext cx="2160750" cy="353279"/>
          </a:xfrm>
          <a:prstGeom prst="rect">
            <a:avLst/>
          </a:prstGeom>
          <a:noFill/>
        </p:spPr>
        <p:txBody>
          <a:bodyPr wrap="square" rtlCol="0" anchor="ctr">
            <a:norm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（1）政治品德。</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25" name="矩形 24"/>
          <p:cNvSpPr/>
          <p:nvPr>
            <p:custDataLst>
              <p:tags r:id="rId14"/>
            </p:custDataLst>
          </p:nvPr>
        </p:nvSpPr>
        <p:spPr>
          <a:xfrm>
            <a:off x="5068227" y="3368163"/>
            <a:ext cx="2171115" cy="455769"/>
          </a:xfrm>
          <a:prstGeom prst="rect">
            <a:avLst/>
          </a:prstGeom>
          <a:solidFill>
            <a:srgbClr val="DEAB81">
              <a:lumMod val="20000"/>
              <a:lumOff val="80000"/>
            </a:srgbClr>
          </a:solidFill>
          <a:ln w="12700" cap="flat" cmpd="sng" algn="ctr">
            <a:noFill/>
            <a:prstDash val="solid"/>
            <a:miter lim="800000"/>
          </a:ln>
          <a:effectLst/>
        </p:spPr>
        <p:txBody>
          <a:bodyPr rtlCol="0" anchor="ctr">
            <a:normAutofit fontScale="825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B</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26" name="矩形 25"/>
          <p:cNvSpPr/>
          <p:nvPr>
            <p:custDataLst>
              <p:tags r:id="rId15"/>
            </p:custDataLst>
          </p:nvPr>
        </p:nvSpPr>
        <p:spPr>
          <a:xfrm>
            <a:off x="5068227" y="2232886"/>
            <a:ext cx="2171115" cy="1135277"/>
          </a:xfrm>
          <a:prstGeom prst="rect">
            <a:avLst/>
          </a:prstGeom>
          <a:solidFill>
            <a:srgbClr val="DEAB81"/>
          </a:solidFill>
          <a:ln w="12700" cap="flat" cmpd="sng" algn="ctr">
            <a:noFill/>
            <a:prstDash val="solid"/>
            <a:miter lim="800000"/>
          </a:ln>
          <a:effectLst/>
        </p:spPr>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27" name="直接连接符 26"/>
          <p:cNvCxnSpPr/>
          <p:nvPr>
            <p:custDataLst>
              <p:tags r:id="rId16"/>
            </p:custDataLst>
          </p:nvPr>
        </p:nvCxnSpPr>
        <p:spPr>
          <a:xfrm>
            <a:off x="5209101" y="3368162"/>
            <a:ext cx="273461" cy="273461"/>
          </a:xfrm>
          <a:prstGeom prst="line">
            <a:avLst/>
          </a:prstGeom>
          <a:noFill/>
          <a:ln w="6350" cap="flat" cmpd="sng" algn="ctr">
            <a:solidFill>
              <a:srgbClr val="DEAB81">
                <a:lumMod val="40000"/>
                <a:lumOff val="60000"/>
              </a:srgbClr>
            </a:solidFill>
            <a:prstDash val="solid"/>
            <a:miter lim="800000"/>
          </a:ln>
          <a:effectLst/>
        </p:spPr>
      </p:cxnSp>
      <p:cxnSp>
        <p:nvCxnSpPr>
          <p:cNvPr id="28" name="直接连接符 27"/>
          <p:cNvCxnSpPr/>
          <p:nvPr>
            <p:custDataLst>
              <p:tags r:id="rId17"/>
            </p:custDataLst>
          </p:nvPr>
        </p:nvCxnSpPr>
        <p:spPr>
          <a:xfrm>
            <a:off x="5503277" y="3368162"/>
            <a:ext cx="455770" cy="455770"/>
          </a:xfrm>
          <a:prstGeom prst="line">
            <a:avLst/>
          </a:prstGeom>
          <a:noFill/>
          <a:ln w="6350" cap="flat" cmpd="sng" algn="ctr">
            <a:solidFill>
              <a:srgbClr val="DEAB81"/>
            </a:solidFill>
            <a:prstDash val="solid"/>
            <a:miter lim="800000"/>
          </a:ln>
          <a:effectLst/>
        </p:spPr>
      </p:cxnSp>
      <p:cxnSp>
        <p:nvCxnSpPr>
          <p:cNvPr id="29" name="直接连接符 28"/>
          <p:cNvCxnSpPr/>
          <p:nvPr>
            <p:custDataLst>
              <p:tags r:id="rId18"/>
            </p:custDataLst>
          </p:nvPr>
        </p:nvCxnSpPr>
        <p:spPr>
          <a:xfrm>
            <a:off x="5906209" y="3498678"/>
            <a:ext cx="97370" cy="97370"/>
          </a:xfrm>
          <a:prstGeom prst="line">
            <a:avLst/>
          </a:prstGeom>
          <a:noFill/>
          <a:ln w="6350" cap="flat" cmpd="sng" algn="ctr">
            <a:solidFill>
              <a:srgbClr val="DEAB81"/>
            </a:solidFill>
            <a:prstDash val="solid"/>
            <a:miter lim="800000"/>
          </a:ln>
          <a:effectLst/>
        </p:spPr>
      </p:cxnSp>
      <p:cxnSp>
        <p:nvCxnSpPr>
          <p:cNvPr id="30" name="直接连接符 29"/>
          <p:cNvCxnSpPr/>
          <p:nvPr>
            <p:custDataLst>
              <p:tags r:id="rId19"/>
            </p:custDataLst>
          </p:nvPr>
        </p:nvCxnSpPr>
        <p:spPr>
          <a:xfrm>
            <a:off x="6524611" y="3600191"/>
            <a:ext cx="223741" cy="223741"/>
          </a:xfrm>
          <a:prstGeom prst="line">
            <a:avLst/>
          </a:prstGeom>
          <a:noFill/>
          <a:ln w="6350" cap="flat" cmpd="sng" algn="ctr">
            <a:solidFill>
              <a:srgbClr val="DEAB81">
                <a:lumMod val="75000"/>
              </a:srgbClr>
            </a:solidFill>
            <a:prstDash val="solid"/>
            <a:miter lim="800000"/>
          </a:ln>
          <a:effectLst/>
        </p:spPr>
      </p:cxnSp>
      <p:cxnSp>
        <p:nvCxnSpPr>
          <p:cNvPr id="31" name="直接连接符 30"/>
          <p:cNvCxnSpPr/>
          <p:nvPr>
            <p:custDataLst>
              <p:tags r:id="rId20"/>
            </p:custDataLst>
          </p:nvPr>
        </p:nvCxnSpPr>
        <p:spPr>
          <a:xfrm>
            <a:off x="6901653" y="3368162"/>
            <a:ext cx="333536" cy="333535"/>
          </a:xfrm>
          <a:prstGeom prst="line">
            <a:avLst/>
          </a:prstGeom>
          <a:noFill/>
          <a:ln w="6350" cap="flat" cmpd="sng" algn="ctr">
            <a:solidFill>
              <a:srgbClr val="DEAB81"/>
            </a:solidFill>
            <a:prstDash val="solid"/>
            <a:miter lim="800000"/>
          </a:ln>
          <a:effectLst/>
        </p:spPr>
      </p:cxnSp>
      <p:cxnSp>
        <p:nvCxnSpPr>
          <p:cNvPr id="32" name="直接连接符 31"/>
          <p:cNvCxnSpPr/>
          <p:nvPr>
            <p:custDataLst>
              <p:tags r:id="rId21"/>
            </p:custDataLst>
          </p:nvPr>
        </p:nvCxnSpPr>
        <p:spPr>
          <a:xfrm>
            <a:off x="6369234" y="3368162"/>
            <a:ext cx="455770" cy="455770"/>
          </a:xfrm>
          <a:prstGeom prst="line">
            <a:avLst/>
          </a:prstGeom>
          <a:noFill/>
          <a:ln w="6350" cap="flat" cmpd="sng" algn="ctr">
            <a:solidFill>
              <a:srgbClr val="DEAB81">
                <a:lumMod val="40000"/>
                <a:lumOff val="60000"/>
              </a:srgbClr>
            </a:solidFill>
            <a:prstDash val="solid"/>
            <a:miter lim="800000"/>
          </a:ln>
          <a:effectLst/>
        </p:spPr>
      </p:cxnSp>
      <p:cxnSp>
        <p:nvCxnSpPr>
          <p:cNvPr id="33" name="直接连接符 32"/>
          <p:cNvCxnSpPr/>
          <p:nvPr>
            <p:custDataLst>
              <p:tags r:id="rId22"/>
            </p:custDataLst>
          </p:nvPr>
        </p:nvCxnSpPr>
        <p:spPr>
          <a:xfrm>
            <a:off x="5188383" y="3657161"/>
            <a:ext cx="97370" cy="97370"/>
          </a:xfrm>
          <a:prstGeom prst="line">
            <a:avLst/>
          </a:prstGeom>
          <a:noFill/>
          <a:ln w="6350" cap="flat" cmpd="sng" algn="ctr">
            <a:solidFill>
              <a:srgbClr val="DEAB81">
                <a:lumMod val="50000"/>
              </a:srgbClr>
            </a:solidFill>
            <a:prstDash val="solid"/>
            <a:miter lim="800000"/>
          </a:ln>
          <a:effectLst/>
        </p:spPr>
      </p:cxnSp>
      <p:sp>
        <p:nvSpPr>
          <p:cNvPr id="34" name="平行四边形 33"/>
          <p:cNvSpPr/>
          <p:nvPr>
            <p:custDataLst>
              <p:tags r:id="rId23"/>
            </p:custDataLst>
          </p:nvPr>
        </p:nvSpPr>
        <p:spPr>
          <a:xfrm flipH="1">
            <a:off x="6209715" y="3368163"/>
            <a:ext cx="894963" cy="455770"/>
          </a:xfrm>
          <a:prstGeom prst="parallelogram">
            <a:avLst>
              <a:gd name="adj" fmla="val 95454"/>
            </a:avLst>
          </a:prstGeom>
          <a:solidFill>
            <a:srgbClr val="FEFFFF">
              <a:alpha val="40000"/>
            </a:srgbClr>
          </a:solidFill>
          <a:ln w="12700" cap="flat" cmpd="sng" algn="ctr">
            <a:noFill/>
            <a:prstDash val="solid"/>
            <a:miter lim="800000"/>
          </a:ln>
          <a:effectLst/>
        </p:spPr>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35" name="平行四边形 34"/>
          <p:cNvSpPr/>
          <p:nvPr>
            <p:custDataLst>
              <p:tags r:id="rId24"/>
            </p:custDataLst>
          </p:nvPr>
        </p:nvSpPr>
        <p:spPr>
          <a:xfrm flipH="1">
            <a:off x="5074439" y="3368163"/>
            <a:ext cx="706440" cy="455770"/>
          </a:xfrm>
          <a:prstGeom prst="parallelogram">
            <a:avLst>
              <a:gd name="adj" fmla="val 100908"/>
            </a:avLst>
          </a:prstGeom>
          <a:solidFill>
            <a:srgbClr val="DEAB81">
              <a:lumMod val="60000"/>
              <a:lumOff val="40000"/>
              <a:alpha val="42000"/>
            </a:srgbClr>
          </a:solidFill>
          <a:ln w="12700" cap="flat" cmpd="sng" algn="ctr">
            <a:noFill/>
            <a:prstDash val="solid"/>
            <a:miter lim="800000"/>
          </a:ln>
          <a:effectLst/>
        </p:spPr>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36" name="平行四边形 35"/>
          <p:cNvSpPr/>
          <p:nvPr>
            <p:custDataLst>
              <p:tags r:id="rId25"/>
            </p:custDataLst>
          </p:nvPr>
        </p:nvSpPr>
        <p:spPr>
          <a:xfrm flipH="1">
            <a:off x="6017051" y="3368163"/>
            <a:ext cx="706440" cy="455770"/>
          </a:xfrm>
          <a:prstGeom prst="parallelogram">
            <a:avLst>
              <a:gd name="adj" fmla="val 100908"/>
            </a:avLst>
          </a:prstGeom>
          <a:solidFill>
            <a:srgbClr val="DEAB81">
              <a:lumMod val="60000"/>
              <a:lumOff val="40000"/>
              <a:alpha val="13000"/>
            </a:srgbClr>
          </a:solidFill>
          <a:ln w="12700" cap="flat" cmpd="sng" algn="ctr">
            <a:noFill/>
            <a:prstDash val="solid"/>
            <a:miter lim="800000"/>
          </a:ln>
          <a:effectLst/>
        </p:spPr>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2" name="文本框 81"/>
          <p:cNvSpPr txBox="1"/>
          <p:nvPr>
            <p:custDataLst>
              <p:tags r:id="rId26"/>
            </p:custDataLst>
          </p:nvPr>
        </p:nvSpPr>
        <p:spPr>
          <a:xfrm>
            <a:off x="5073409" y="2623885"/>
            <a:ext cx="2160750" cy="353279"/>
          </a:xfrm>
          <a:prstGeom prst="rect">
            <a:avLst/>
          </a:prstGeom>
          <a:noFill/>
        </p:spPr>
        <p:txBody>
          <a:bodyPr wrap="square" rtlCol="0" anchor="ctr">
            <a:norm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（2）伦理道德。</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38" name="矩形 37"/>
          <p:cNvSpPr/>
          <p:nvPr>
            <p:custDataLst>
              <p:tags r:id="rId27"/>
            </p:custDataLst>
          </p:nvPr>
        </p:nvSpPr>
        <p:spPr>
          <a:xfrm>
            <a:off x="8150879" y="3368163"/>
            <a:ext cx="2171115" cy="455769"/>
          </a:xfrm>
          <a:prstGeom prst="rect">
            <a:avLst/>
          </a:prstGeom>
          <a:solidFill>
            <a:srgbClr val="DEAB81">
              <a:lumMod val="20000"/>
              <a:lumOff val="80000"/>
            </a:srgbClr>
          </a:solidFill>
          <a:ln w="12700" cap="flat" cmpd="sng" algn="ctr">
            <a:noFill/>
            <a:prstDash val="solid"/>
            <a:miter lim="800000"/>
          </a:ln>
          <a:effectLst/>
        </p:spPr>
        <p:txBody>
          <a:bodyPr rtlCol="0" anchor="ctr">
            <a:normAutofit fontScale="825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C</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39" name="矩形 38"/>
          <p:cNvSpPr/>
          <p:nvPr>
            <p:custDataLst>
              <p:tags r:id="rId28"/>
            </p:custDataLst>
          </p:nvPr>
        </p:nvSpPr>
        <p:spPr>
          <a:xfrm>
            <a:off x="8150879" y="2232886"/>
            <a:ext cx="2171115" cy="1135277"/>
          </a:xfrm>
          <a:prstGeom prst="rect">
            <a:avLst/>
          </a:prstGeom>
          <a:solidFill>
            <a:srgbClr val="DEAB81"/>
          </a:solidFill>
          <a:ln w="12700" cap="flat" cmpd="sng" algn="ctr">
            <a:noFill/>
            <a:prstDash val="solid"/>
            <a:miter lim="800000"/>
          </a:ln>
          <a:effectLst/>
        </p:spPr>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40" name="直接连接符 39"/>
          <p:cNvCxnSpPr/>
          <p:nvPr>
            <p:custDataLst>
              <p:tags r:id="rId29"/>
            </p:custDataLst>
          </p:nvPr>
        </p:nvCxnSpPr>
        <p:spPr>
          <a:xfrm>
            <a:off x="8291753" y="3368162"/>
            <a:ext cx="273461" cy="273461"/>
          </a:xfrm>
          <a:prstGeom prst="line">
            <a:avLst/>
          </a:prstGeom>
          <a:noFill/>
          <a:ln w="6350" cap="flat" cmpd="sng" algn="ctr">
            <a:solidFill>
              <a:srgbClr val="DEAB81">
                <a:lumMod val="40000"/>
                <a:lumOff val="60000"/>
              </a:srgbClr>
            </a:solidFill>
            <a:prstDash val="solid"/>
            <a:miter lim="800000"/>
          </a:ln>
          <a:effectLst/>
        </p:spPr>
      </p:cxnSp>
      <p:cxnSp>
        <p:nvCxnSpPr>
          <p:cNvPr id="41" name="直接连接符 40"/>
          <p:cNvCxnSpPr/>
          <p:nvPr>
            <p:custDataLst>
              <p:tags r:id="rId30"/>
            </p:custDataLst>
          </p:nvPr>
        </p:nvCxnSpPr>
        <p:spPr>
          <a:xfrm>
            <a:off x="8585929" y="3368162"/>
            <a:ext cx="455770" cy="455770"/>
          </a:xfrm>
          <a:prstGeom prst="line">
            <a:avLst/>
          </a:prstGeom>
          <a:noFill/>
          <a:ln w="6350" cap="flat" cmpd="sng" algn="ctr">
            <a:solidFill>
              <a:srgbClr val="DEAB81"/>
            </a:solidFill>
            <a:prstDash val="solid"/>
            <a:miter lim="800000"/>
          </a:ln>
          <a:effectLst/>
        </p:spPr>
      </p:cxnSp>
      <p:cxnSp>
        <p:nvCxnSpPr>
          <p:cNvPr id="42" name="直接连接符 41"/>
          <p:cNvCxnSpPr/>
          <p:nvPr>
            <p:custDataLst>
              <p:tags r:id="rId31"/>
            </p:custDataLst>
          </p:nvPr>
        </p:nvCxnSpPr>
        <p:spPr>
          <a:xfrm>
            <a:off x="8988861" y="3498678"/>
            <a:ext cx="97370" cy="97370"/>
          </a:xfrm>
          <a:prstGeom prst="line">
            <a:avLst/>
          </a:prstGeom>
          <a:noFill/>
          <a:ln w="6350" cap="flat" cmpd="sng" algn="ctr">
            <a:solidFill>
              <a:srgbClr val="DEAB81"/>
            </a:solidFill>
            <a:prstDash val="solid"/>
            <a:miter lim="800000"/>
          </a:ln>
          <a:effectLst/>
        </p:spPr>
      </p:cxnSp>
      <p:cxnSp>
        <p:nvCxnSpPr>
          <p:cNvPr id="43" name="直接连接符 42"/>
          <p:cNvCxnSpPr/>
          <p:nvPr>
            <p:custDataLst>
              <p:tags r:id="rId32"/>
            </p:custDataLst>
          </p:nvPr>
        </p:nvCxnSpPr>
        <p:spPr>
          <a:xfrm>
            <a:off x="9607263" y="3600191"/>
            <a:ext cx="223741" cy="223741"/>
          </a:xfrm>
          <a:prstGeom prst="line">
            <a:avLst/>
          </a:prstGeom>
          <a:noFill/>
          <a:ln w="6350" cap="flat" cmpd="sng" algn="ctr">
            <a:solidFill>
              <a:srgbClr val="DEAB81">
                <a:lumMod val="75000"/>
              </a:srgbClr>
            </a:solidFill>
            <a:prstDash val="solid"/>
            <a:miter lim="800000"/>
          </a:ln>
          <a:effectLst/>
        </p:spPr>
      </p:cxnSp>
      <p:cxnSp>
        <p:nvCxnSpPr>
          <p:cNvPr id="44" name="直接连接符 43"/>
          <p:cNvCxnSpPr/>
          <p:nvPr>
            <p:custDataLst>
              <p:tags r:id="rId33"/>
            </p:custDataLst>
          </p:nvPr>
        </p:nvCxnSpPr>
        <p:spPr>
          <a:xfrm>
            <a:off x="9984305" y="3368162"/>
            <a:ext cx="333536" cy="333535"/>
          </a:xfrm>
          <a:prstGeom prst="line">
            <a:avLst/>
          </a:prstGeom>
          <a:noFill/>
          <a:ln w="6350" cap="flat" cmpd="sng" algn="ctr">
            <a:solidFill>
              <a:srgbClr val="DEAB81"/>
            </a:solidFill>
            <a:prstDash val="solid"/>
            <a:miter lim="800000"/>
          </a:ln>
          <a:effectLst/>
        </p:spPr>
      </p:cxnSp>
      <p:cxnSp>
        <p:nvCxnSpPr>
          <p:cNvPr id="45" name="直接连接符 44"/>
          <p:cNvCxnSpPr/>
          <p:nvPr>
            <p:custDataLst>
              <p:tags r:id="rId34"/>
            </p:custDataLst>
          </p:nvPr>
        </p:nvCxnSpPr>
        <p:spPr>
          <a:xfrm>
            <a:off x="9451886" y="3368162"/>
            <a:ext cx="455770" cy="455770"/>
          </a:xfrm>
          <a:prstGeom prst="line">
            <a:avLst/>
          </a:prstGeom>
          <a:noFill/>
          <a:ln w="6350" cap="flat" cmpd="sng" algn="ctr">
            <a:solidFill>
              <a:srgbClr val="DEAB81">
                <a:lumMod val="40000"/>
                <a:lumOff val="60000"/>
              </a:srgbClr>
            </a:solidFill>
            <a:prstDash val="solid"/>
            <a:miter lim="800000"/>
          </a:ln>
          <a:effectLst/>
        </p:spPr>
      </p:cxnSp>
      <p:cxnSp>
        <p:nvCxnSpPr>
          <p:cNvPr id="46" name="直接连接符 45"/>
          <p:cNvCxnSpPr/>
          <p:nvPr>
            <p:custDataLst>
              <p:tags r:id="rId35"/>
            </p:custDataLst>
          </p:nvPr>
        </p:nvCxnSpPr>
        <p:spPr>
          <a:xfrm>
            <a:off x="8271035" y="3657161"/>
            <a:ext cx="97370" cy="97370"/>
          </a:xfrm>
          <a:prstGeom prst="line">
            <a:avLst/>
          </a:prstGeom>
          <a:noFill/>
          <a:ln w="6350" cap="flat" cmpd="sng" algn="ctr">
            <a:solidFill>
              <a:srgbClr val="DEAB81">
                <a:lumMod val="50000"/>
              </a:srgbClr>
            </a:solidFill>
            <a:prstDash val="solid"/>
            <a:miter lim="800000"/>
          </a:ln>
          <a:effectLst/>
        </p:spPr>
      </p:cxnSp>
      <p:sp>
        <p:nvSpPr>
          <p:cNvPr id="47" name="平行四边形 46"/>
          <p:cNvSpPr/>
          <p:nvPr>
            <p:custDataLst>
              <p:tags r:id="rId36"/>
            </p:custDataLst>
          </p:nvPr>
        </p:nvSpPr>
        <p:spPr>
          <a:xfrm flipH="1">
            <a:off x="9292367" y="3368163"/>
            <a:ext cx="894963" cy="455770"/>
          </a:xfrm>
          <a:prstGeom prst="parallelogram">
            <a:avLst>
              <a:gd name="adj" fmla="val 95454"/>
            </a:avLst>
          </a:prstGeom>
          <a:solidFill>
            <a:srgbClr val="FEFFFF">
              <a:alpha val="40000"/>
            </a:srgbClr>
          </a:solidFill>
          <a:ln w="12700" cap="flat" cmpd="sng" algn="ctr">
            <a:noFill/>
            <a:prstDash val="solid"/>
            <a:miter lim="800000"/>
          </a:ln>
          <a:effectLst/>
        </p:spPr>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48" name="平行四边形 47"/>
          <p:cNvSpPr/>
          <p:nvPr>
            <p:custDataLst>
              <p:tags r:id="rId37"/>
            </p:custDataLst>
          </p:nvPr>
        </p:nvSpPr>
        <p:spPr>
          <a:xfrm flipH="1">
            <a:off x="8157091" y="3368163"/>
            <a:ext cx="706440" cy="455770"/>
          </a:xfrm>
          <a:prstGeom prst="parallelogram">
            <a:avLst>
              <a:gd name="adj" fmla="val 100908"/>
            </a:avLst>
          </a:prstGeom>
          <a:solidFill>
            <a:srgbClr val="DEAB81">
              <a:lumMod val="60000"/>
              <a:lumOff val="40000"/>
              <a:alpha val="42000"/>
            </a:srgbClr>
          </a:solidFill>
          <a:ln w="12700" cap="flat" cmpd="sng" algn="ctr">
            <a:noFill/>
            <a:prstDash val="solid"/>
            <a:miter lim="800000"/>
          </a:ln>
          <a:effectLst/>
        </p:spPr>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49" name="平行四边形 48"/>
          <p:cNvSpPr/>
          <p:nvPr>
            <p:custDataLst>
              <p:tags r:id="rId38"/>
            </p:custDataLst>
          </p:nvPr>
        </p:nvSpPr>
        <p:spPr>
          <a:xfrm flipH="1">
            <a:off x="9099703" y="3368163"/>
            <a:ext cx="706440" cy="455770"/>
          </a:xfrm>
          <a:prstGeom prst="parallelogram">
            <a:avLst>
              <a:gd name="adj" fmla="val 100908"/>
            </a:avLst>
          </a:prstGeom>
          <a:solidFill>
            <a:srgbClr val="DEAB81">
              <a:lumMod val="60000"/>
              <a:lumOff val="40000"/>
              <a:alpha val="13000"/>
            </a:srgbClr>
          </a:solidFill>
          <a:ln w="12700" cap="flat" cmpd="sng" algn="ctr">
            <a:noFill/>
            <a:prstDash val="solid"/>
            <a:miter lim="800000"/>
          </a:ln>
          <a:effectLst/>
        </p:spPr>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3" name="文本框 82"/>
          <p:cNvSpPr txBox="1"/>
          <p:nvPr>
            <p:custDataLst>
              <p:tags r:id="rId39"/>
            </p:custDataLst>
          </p:nvPr>
        </p:nvSpPr>
        <p:spPr>
          <a:xfrm>
            <a:off x="8156061" y="2623885"/>
            <a:ext cx="2160750" cy="353279"/>
          </a:xfrm>
          <a:prstGeom prst="rect">
            <a:avLst/>
          </a:prstGeom>
          <a:noFill/>
        </p:spPr>
        <p:txBody>
          <a:bodyPr wrap="square" rtlCol="0" anchor="ctr">
            <a:norm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（3）心理品德。</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104" name="矩形 103"/>
          <p:cNvSpPr/>
          <p:nvPr>
            <p:custDataLst>
              <p:tags r:id="rId40"/>
            </p:custDataLst>
          </p:nvPr>
        </p:nvSpPr>
        <p:spPr>
          <a:xfrm>
            <a:off x="3526903" y="5166377"/>
            <a:ext cx="2171115" cy="455769"/>
          </a:xfrm>
          <a:prstGeom prst="rect">
            <a:avLst/>
          </a:prstGeom>
          <a:solidFill>
            <a:srgbClr val="DEAB81">
              <a:lumMod val="20000"/>
              <a:lumOff val="80000"/>
            </a:srgbClr>
          </a:solidFill>
          <a:ln w="12700" cap="flat" cmpd="sng" algn="ctr">
            <a:noFill/>
            <a:prstDash val="solid"/>
            <a:miter lim="800000"/>
          </a:ln>
          <a:effectLst/>
        </p:spPr>
        <p:txBody>
          <a:bodyPr rtlCol="0" anchor="ctr">
            <a:normAutofit fontScale="825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D</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05" name="矩形 104"/>
          <p:cNvSpPr/>
          <p:nvPr>
            <p:custDataLst>
              <p:tags r:id="rId41"/>
            </p:custDataLst>
          </p:nvPr>
        </p:nvSpPr>
        <p:spPr>
          <a:xfrm>
            <a:off x="3526903" y="4031100"/>
            <a:ext cx="2171115" cy="1135277"/>
          </a:xfrm>
          <a:prstGeom prst="rect">
            <a:avLst/>
          </a:prstGeom>
          <a:solidFill>
            <a:srgbClr val="DEAB81"/>
          </a:solidFill>
          <a:ln w="12700" cap="flat" cmpd="sng" algn="ctr">
            <a:noFill/>
            <a:prstDash val="solid"/>
            <a:miter lim="800000"/>
          </a:ln>
          <a:effectLst/>
        </p:spPr>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06" name="直接连接符 105"/>
          <p:cNvCxnSpPr/>
          <p:nvPr>
            <p:custDataLst>
              <p:tags r:id="rId42"/>
            </p:custDataLst>
          </p:nvPr>
        </p:nvCxnSpPr>
        <p:spPr>
          <a:xfrm>
            <a:off x="3667777" y="5166376"/>
            <a:ext cx="273461" cy="273461"/>
          </a:xfrm>
          <a:prstGeom prst="line">
            <a:avLst/>
          </a:prstGeom>
          <a:noFill/>
          <a:ln w="6350" cap="flat" cmpd="sng" algn="ctr">
            <a:solidFill>
              <a:srgbClr val="DEAB81">
                <a:lumMod val="40000"/>
                <a:lumOff val="60000"/>
              </a:srgbClr>
            </a:solidFill>
            <a:prstDash val="solid"/>
            <a:miter lim="800000"/>
          </a:ln>
          <a:effectLst/>
        </p:spPr>
      </p:cxnSp>
      <p:cxnSp>
        <p:nvCxnSpPr>
          <p:cNvPr id="107" name="直接连接符 106"/>
          <p:cNvCxnSpPr/>
          <p:nvPr>
            <p:custDataLst>
              <p:tags r:id="rId43"/>
            </p:custDataLst>
          </p:nvPr>
        </p:nvCxnSpPr>
        <p:spPr>
          <a:xfrm>
            <a:off x="3961953" y="5166376"/>
            <a:ext cx="455770" cy="455770"/>
          </a:xfrm>
          <a:prstGeom prst="line">
            <a:avLst/>
          </a:prstGeom>
          <a:noFill/>
          <a:ln w="6350" cap="flat" cmpd="sng" algn="ctr">
            <a:solidFill>
              <a:srgbClr val="DEAB81"/>
            </a:solidFill>
            <a:prstDash val="solid"/>
            <a:miter lim="800000"/>
          </a:ln>
          <a:effectLst/>
        </p:spPr>
      </p:cxnSp>
      <p:cxnSp>
        <p:nvCxnSpPr>
          <p:cNvPr id="108" name="直接连接符 107"/>
          <p:cNvCxnSpPr/>
          <p:nvPr>
            <p:custDataLst>
              <p:tags r:id="rId44"/>
            </p:custDataLst>
          </p:nvPr>
        </p:nvCxnSpPr>
        <p:spPr>
          <a:xfrm>
            <a:off x="4364885" y="5296892"/>
            <a:ext cx="97370" cy="97370"/>
          </a:xfrm>
          <a:prstGeom prst="line">
            <a:avLst/>
          </a:prstGeom>
          <a:noFill/>
          <a:ln w="6350" cap="flat" cmpd="sng" algn="ctr">
            <a:solidFill>
              <a:srgbClr val="DEAB81"/>
            </a:solidFill>
            <a:prstDash val="solid"/>
            <a:miter lim="800000"/>
          </a:ln>
          <a:effectLst/>
        </p:spPr>
      </p:cxnSp>
      <p:cxnSp>
        <p:nvCxnSpPr>
          <p:cNvPr id="109" name="直接连接符 108"/>
          <p:cNvCxnSpPr/>
          <p:nvPr>
            <p:custDataLst>
              <p:tags r:id="rId45"/>
            </p:custDataLst>
          </p:nvPr>
        </p:nvCxnSpPr>
        <p:spPr>
          <a:xfrm>
            <a:off x="4983286" y="5398405"/>
            <a:ext cx="223741" cy="223741"/>
          </a:xfrm>
          <a:prstGeom prst="line">
            <a:avLst/>
          </a:prstGeom>
          <a:noFill/>
          <a:ln w="6350" cap="flat" cmpd="sng" algn="ctr">
            <a:solidFill>
              <a:srgbClr val="DEAB81">
                <a:lumMod val="75000"/>
              </a:srgbClr>
            </a:solidFill>
            <a:prstDash val="solid"/>
            <a:miter lim="800000"/>
          </a:ln>
          <a:effectLst/>
        </p:spPr>
      </p:cxnSp>
      <p:cxnSp>
        <p:nvCxnSpPr>
          <p:cNvPr id="110" name="直接连接符 109"/>
          <p:cNvCxnSpPr/>
          <p:nvPr>
            <p:custDataLst>
              <p:tags r:id="rId46"/>
            </p:custDataLst>
          </p:nvPr>
        </p:nvCxnSpPr>
        <p:spPr>
          <a:xfrm>
            <a:off x="5360329" y="5166376"/>
            <a:ext cx="333536" cy="333535"/>
          </a:xfrm>
          <a:prstGeom prst="line">
            <a:avLst/>
          </a:prstGeom>
          <a:noFill/>
          <a:ln w="6350" cap="flat" cmpd="sng" algn="ctr">
            <a:solidFill>
              <a:srgbClr val="DEAB81"/>
            </a:solidFill>
            <a:prstDash val="solid"/>
            <a:miter lim="800000"/>
          </a:ln>
          <a:effectLst/>
        </p:spPr>
      </p:cxnSp>
      <p:cxnSp>
        <p:nvCxnSpPr>
          <p:cNvPr id="111" name="直接连接符 110"/>
          <p:cNvCxnSpPr/>
          <p:nvPr>
            <p:custDataLst>
              <p:tags r:id="rId47"/>
            </p:custDataLst>
          </p:nvPr>
        </p:nvCxnSpPr>
        <p:spPr>
          <a:xfrm>
            <a:off x="4827909" y="5166376"/>
            <a:ext cx="455770" cy="455770"/>
          </a:xfrm>
          <a:prstGeom prst="line">
            <a:avLst/>
          </a:prstGeom>
          <a:noFill/>
          <a:ln w="6350" cap="flat" cmpd="sng" algn="ctr">
            <a:solidFill>
              <a:srgbClr val="DEAB81">
                <a:lumMod val="40000"/>
                <a:lumOff val="60000"/>
              </a:srgbClr>
            </a:solidFill>
            <a:prstDash val="solid"/>
            <a:miter lim="800000"/>
          </a:ln>
          <a:effectLst/>
        </p:spPr>
      </p:cxnSp>
      <p:cxnSp>
        <p:nvCxnSpPr>
          <p:cNvPr id="112" name="直接连接符 111"/>
          <p:cNvCxnSpPr/>
          <p:nvPr>
            <p:custDataLst>
              <p:tags r:id="rId48"/>
            </p:custDataLst>
          </p:nvPr>
        </p:nvCxnSpPr>
        <p:spPr>
          <a:xfrm>
            <a:off x="3647058" y="5455375"/>
            <a:ext cx="97370" cy="97370"/>
          </a:xfrm>
          <a:prstGeom prst="line">
            <a:avLst/>
          </a:prstGeom>
          <a:noFill/>
          <a:ln w="6350" cap="flat" cmpd="sng" algn="ctr">
            <a:solidFill>
              <a:srgbClr val="DEAB81">
                <a:lumMod val="50000"/>
              </a:srgbClr>
            </a:solidFill>
            <a:prstDash val="solid"/>
            <a:miter lim="800000"/>
          </a:ln>
          <a:effectLst/>
        </p:spPr>
      </p:cxnSp>
      <p:sp>
        <p:nvSpPr>
          <p:cNvPr id="113" name="平行四边形 112"/>
          <p:cNvSpPr/>
          <p:nvPr>
            <p:custDataLst>
              <p:tags r:id="rId49"/>
            </p:custDataLst>
          </p:nvPr>
        </p:nvSpPr>
        <p:spPr>
          <a:xfrm flipH="1">
            <a:off x="4668391" y="5166377"/>
            <a:ext cx="894963" cy="455770"/>
          </a:xfrm>
          <a:prstGeom prst="parallelogram">
            <a:avLst>
              <a:gd name="adj" fmla="val 95454"/>
            </a:avLst>
          </a:prstGeom>
          <a:solidFill>
            <a:srgbClr val="FEFFFF">
              <a:alpha val="40000"/>
            </a:srgbClr>
          </a:solidFill>
          <a:ln w="12700" cap="flat" cmpd="sng" algn="ctr">
            <a:noFill/>
            <a:prstDash val="solid"/>
            <a:miter lim="800000"/>
          </a:ln>
          <a:effectLst/>
        </p:spPr>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14" name="平行四边形 113"/>
          <p:cNvSpPr/>
          <p:nvPr>
            <p:custDataLst>
              <p:tags r:id="rId50"/>
            </p:custDataLst>
          </p:nvPr>
        </p:nvSpPr>
        <p:spPr>
          <a:xfrm flipH="1">
            <a:off x="3533115" y="5166377"/>
            <a:ext cx="706440" cy="455770"/>
          </a:xfrm>
          <a:prstGeom prst="parallelogram">
            <a:avLst>
              <a:gd name="adj" fmla="val 100908"/>
            </a:avLst>
          </a:prstGeom>
          <a:solidFill>
            <a:srgbClr val="DEAB81">
              <a:lumMod val="60000"/>
              <a:lumOff val="40000"/>
              <a:alpha val="42000"/>
            </a:srgbClr>
          </a:solidFill>
          <a:ln w="12700" cap="flat" cmpd="sng" algn="ctr">
            <a:noFill/>
            <a:prstDash val="solid"/>
            <a:miter lim="800000"/>
          </a:ln>
          <a:effectLst/>
        </p:spPr>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15" name="平行四边形 114"/>
          <p:cNvSpPr/>
          <p:nvPr>
            <p:custDataLst>
              <p:tags r:id="rId51"/>
            </p:custDataLst>
          </p:nvPr>
        </p:nvSpPr>
        <p:spPr>
          <a:xfrm flipH="1">
            <a:off x="4475727" y="5166377"/>
            <a:ext cx="706440" cy="455770"/>
          </a:xfrm>
          <a:prstGeom prst="parallelogram">
            <a:avLst>
              <a:gd name="adj" fmla="val 100908"/>
            </a:avLst>
          </a:prstGeom>
          <a:solidFill>
            <a:srgbClr val="DEAB81">
              <a:lumMod val="60000"/>
              <a:lumOff val="40000"/>
              <a:alpha val="13000"/>
            </a:srgbClr>
          </a:solidFill>
          <a:ln w="12700" cap="flat" cmpd="sng" algn="ctr">
            <a:noFill/>
            <a:prstDash val="solid"/>
            <a:miter lim="800000"/>
          </a:ln>
          <a:effectLst/>
        </p:spPr>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6" name="文本框 85"/>
          <p:cNvSpPr txBox="1"/>
          <p:nvPr>
            <p:custDataLst>
              <p:tags r:id="rId52"/>
            </p:custDataLst>
          </p:nvPr>
        </p:nvSpPr>
        <p:spPr>
          <a:xfrm>
            <a:off x="3532084" y="4422099"/>
            <a:ext cx="2160750" cy="353279"/>
          </a:xfrm>
          <a:prstGeom prst="rect">
            <a:avLst/>
          </a:prstGeom>
          <a:noFill/>
        </p:spPr>
        <p:txBody>
          <a:bodyPr wrap="square" rtlCol="0" anchor="ctr">
            <a:norm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（4）职业道德。</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117" name="矩形 116"/>
          <p:cNvSpPr/>
          <p:nvPr>
            <p:custDataLst>
              <p:tags r:id="rId53"/>
            </p:custDataLst>
          </p:nvPr>
        </p:nvSpPr>
        <p:spPr>
          <a:xfrm>
            <a:off x="6609554" y="5166377"/>
            <a:ext cx="2171115" cy="455769"/>
          </a:xfrm>
          <a:prstGeom prst="rect">
            <a:avLst/>
          </a:prstGeom>
          <a:solidFill>
            <a:srgbClr val="DEAB81">
              <a:lumMod val="20000"/>
              <a:lumOff val="80000"/>
            </a:srgbClr>
          </a:solidFill>
          <a:ln w="12700" cap="flat" cmpd="sng" algn="ctr">
            <a:noFill/>
            <a:prstDash val="solid"/>
            <a:miter lim="800000"/>
          </a:ln>
          <a:effectLst/>
        </p:spPr>
        <p:txBody>
          <a:bodyPr rtlCol="0" anchor="ctr">
            <a:normAutofit fontScale="825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E</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18" name="矩形 117"/>
          <p:cNvSpPr/>
          <p:nvPr>
            <p:custDataLst>
              <p:tags r:id="rId54"/>
            </p:custDataLst>
          </p:nvPr>
        </p:nvSpPr>
        <p:spPr>
          <a:xfrm>
            <a:off x="6609554" y="4031100"/>
            <a:ext cx="2171115" cy="1135277"/>
          </a:xfrm>
          <a:prstGeom prst="rect">
            <a:avLst/>
          </a:prstGeom>
          <a:solidFill>
            <a:srgbClr val="DEAB81"/>
          </a:solidFill>
          <a:ln w="12700" cap="flat" cmpd="sng" algn="ctr">
            <a:noFill/>
            <a:prstDash val="solid"/>
            <a:miter lim="800000"/>
          </a:ln>
          <a:effectLst/>
        </p:spPr>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19" name="直接连接符 118"/>
          <p:cNvCxnSpPr/>
          <p:nvPr>
            <p:custDataLst>
              <p:tags r:id="rId55"/>
            </p:custDataLst>
          </p:nvPr>
        </p:nvCxnSpPr>
        <p:spPr>
          <a:xfrm>
            <a:off x="6750428" y="5166376"/>
            <a:ext cx="273461" cy="273461"/>
          </a:xfrm>
          <a:prstGeom prst="line">
            <a:avLst/>
          </a:prstGeom>
          <a:noFill/>
          <a:ln w="6350" cap="flat" cmpd="sng" algn="ctr">
            <a:solidFill>
              <a:srgbClr val="DEAB81">
                <a:lumMod val="40000"/>
                <a:lumOff val="60000"/>
              </a:srgbClr>
            </a:solidFill>
            <a:prstDash val="solid"/>
            <a:miter lim="800000"/>
          </a:ln>
          <a:effectLst/>
        </p:spPr>
      </p:cxnSp>
      <p:cxnSp>
        <p:nvCxnSpPr>
          <p:cNvPr id="120" name="直接连接符 119"/>
          <p:cNvCxnSpPr/>
          <p:nvPr>
            <p:custDataLst>
              <p:tags r:id="rId56"/>
            </p:custDataLst>
          </p:nvPr>
        </p:nvCxnSpPr>
        <p:spPr>
          <a:xfrm>
            <a:off x="7044604" y="5166376"/>
            <a:ext cx="455770" cy="455770"/>
          </a:xfrm>
          <a:prstGeom prst="line">
            <a:avLst/>
          </a:prstGeom>
          <a:noFill/>
          <a:ln w="6350" cap="flat" cmpd="sng" algn="ctr">
            <a:solidFill>
              <a:srgbClr val="DEAB81"/>
            </a:solidFill>
            <a:prstDash val="solid"/>
            <a:miter lim="800000"/>
          </a:ln>
          <a:effectLst/>
        </p:spPr>
      </p:cxnSp>
      <p:cxnSp>
        <p:nvCxnSpPr>
          <p:cNvPr id="121" name="直接连接符 120"/>
          <p:cNvCxnSpPr/>
          <p:nvPr>
            <p:custDataLst>
              <p:tags r:id="rId57"/>
            </p:custDataLst>
          </p:nvPr>
        </p:nvCxnSpPr>
        <p:spPr>
          <a:xfrm>
            <a:off x="7447536" y="5296892"/>
            <a:ext cx="97370" cy="97370"/>
          </a:xfrm>
          <a:prstGeom prst="line">
            <a:avLst/>
          </a:prstGeom>
          <a:noFill/>
          <a:ln w="6350" cap="flat" cmpd="sng" algn="ctr">
            <a:solidFill>
              <a:srgbClr val="DEAB81"/>
            </a:solidFill>
            <a:prstDash val="solid"/>
            <a:miter lim="800000"/>
          </a:ln>
          <a:effectLst/>
        </p:spPr>
      </p:cxnSp>
      <p:cxnSp>
        <p:nvCxnSpPr>
          <p:cNvPr id="122" name="直接连接符 121"/>
          <p:cNvCxnSpPr/>
          <p:nvPr>
            <p:custDataLst>
              <p:tags r:id="rId58"/>
            </p:custDataLst>
          </p:nvPr>
        </p:nvCxnSpPr>
        <p:spPr>
          <a:xfrm>
            <a:off x="8065937" y="5398405"/>
            <a:ext cx="223741" cy="223741"/>
          </a:xfrm>
          <a:prstGeom prst="line">
            <a:avLst/>
          </a:prstGeom>
          <a:noFill/>
          <a:ln w="6350" cap="flat" cmpd="sng" algn="ctr">
            <a:solidFill>
              <a:srgbClr val="DEAB81">
                <a:lumMod val="75000"/>
              </a:srgbClr>
            </a:solidFill>
            <a:prstDash val="solid"/>
            <a:miter lim="800000"/>
          </a:ln>
          <a:effectLst/>
        </p:spPr>
      </p:cxnSp>
      <p:cxnSp>
        <p:nvCxnSpPr>
          <p:cNvPr id="123" name="直接连接符 122"/>
          <p:cNvCxnSpPr/>
          <p:nvPr>
            <p:custDataLst>
              <p:tags r:id="rId59"/>
            </p:custDataLst>
          </p:nvPr>
        </p:nvCxnSpPr>
        <p:spPr>
          <a:xfrm>
            <a:off x="8442980" y="5166376"/>
            <a:ext cx="333536" cy="333535"/>
          </a:xfrm>
          <a:prstGeom prst="line">
            <a:avLst/>
          </a:prstGeom>
          <a:noFill/>
          <a:ln w="6350" cap="flat" cmpd="sng" algn="ctr">
            <a:solidFill>
              <a:srgbClr val="DEAB81"/>
            </a:solidFill>
            <a:prstDash val="solid"/>
            <a:miter lim="800000"/>
          </a:ln>
          <a:effectLst/>
        </p:spPr>
      </p:cxnSp>
      <p:cxnSp>
        <p:nvCxnSpPr>
          <p:cNvPr id="124" name="直接连接符 123"/>
          <p:cNvCxnSpPr/>
          <p:nvPr>
            <p:custDataLst>
              <p:tags r:id="rId60"/>
            </p:custDataLst>
          </p:nvPr>
        </p:nvCxnSpPr>
        <p:spPr>
          <a:xfrm>
            <a:off x="7910560" y="5166376"/>
            <a:ext cx="455770" cy="455770"/>
          </a:xfrm>
          <a:prstGeom prst="line">
            <a:avLst/>
          </a:prstGeom>
          <a:noFill/>
          <a:ln w="6350" cap="flat" cmpd="sng" algn="ctr">
            <a:solidFill>
              <a:srgbClr val="DEAB81">
                <a:lumMod val="40000"/>
                <a:lumOff val="60000"/>
              </a:srgbClr>
            </a:solidFill>
            <a:prstDash val="solid"/>
            <a:miter lim="800000"/>
          </a:ln>
          <a:effectLst/>
        </p:spPr>
      </p:cxnSp>
      <p:cxnSp>
        <p:nvCxnSpPr>
          <p:cNvPr id="125" name="直接连接符 124"/>
          <p:cNvCxnSpPr/>
          <p:nvPr>
            <p:custDataLst>
              <p:tags r:id="rId61"/>
            </p:custDataLst>
          </p:nvPr>
        </p:nvCxnSpPr>
        <p:spPr>
          <a:xfrm>
            <a:off x="6729709" y="5455375"/>
            <a:ext cx="97370" cy="97370"/>
          </a:xfrm>
          <a:prstGeom prst="line">
            <a:avLst/>
          </a:prstGeom>
          <a:noFill/>
          <a:ln w="6350" cap="flat" cmpd="sng" algn="ctr">
            <a:solidFill>
              <a:srgbClr val="DEAB81">
                <a:lumMod val="50000"/>
              </a:srgbClr>
            </a:solidFill>
            <a:prstDash val="solid"/>
            <a:miter lim="800000"/>
          </a:ln>
          <a:effectLst/>
        </p:spPr>
      </p:cxnSp>
      <p:sp>
        <p:nvSpPr>
          <p:cNvPr id="126" name="平行四边形 125"/>
          <p:cNvSpPr/>
          <p:nvPr>
            <p:custDataLst>
              <p:tags r:id="rId62"/>
            </p:custDataLst>
          </p:nvPr>
        </p:nvSpPr>
        <p:spPr>
          <a:xfrm flipH="1">
            <a:off x="7751042" y="5166377"/>
            <a:ext cx="894963" cy="455770"/>
          </a:xfrm>
          <a:prstGeom prst="parallelogram">
            <a:avLst>
              <a:gd name="adj" fmla="val 95454"/>
            </a:avLst>
          </a:prstGeom>
          <a:solidFill>
            <a:srgbClr val="FEFFFF">
              <a:alpha val="40000"/>
            </a:srgbClr>
          </a:solidFill>
          <a:ln w="12700" cap="flat" cmpd="sng" algn="ctr">
            <a:noFill/>
            <a:prstDash val="solid"/>
            <a:miter lim="800000"/>
          </a:ln>
          <a:effectLst/>
        </p:spPr>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27" name="平行四边形 126"/>
          <p:cNvSpPr/>
          <p:nvPr>
            <p:custDataLst>
              <p:tags r:id="rId63"/>
            </p:custDataLst>
          </p:nvPr>
        </p:nvSpPr>
        <p:spPr>
          <a:xfrm flipH="1">
            <a:off x="6615766" y="5166377"/>
            <a:ext cx="706440" cy="455770"/>
          </a:xfrm>
          <a:prstGeom prst="parallelogram">
            <a:avLst>
              <a:gd name="adj" fmla="val 100908"/>
            </a:avLst>
          </a:prstGeom>
          <a:solidFill>
            <a:srgbClr val="DEAB81">
              <a:lumMod val="60000"/>
              <a:lumOff val="40000"/>
              <a:alpha val="42000"/>
            </a:srgbClr>
          </a:solidFill>
          <a:ln w="12700" cap="flat" cmpd="sng" algn="ctr">
            <a:noFill/>
            <a:prstDash val="solid"/>
            <a:miter lim="800000"/>
          </a:ln>
          <a:effectLst/>
        </p:spPr>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28" name="平行四边形 127"/>
          <p:cNvSpPr/>
          <p:nvPr>
            <p:custDataLst>
              <p:tags r:id="rId64"/>
            </p:custDataLst>
          </p:nvPr>
        </p:nvSpPr>
        <p:spPr>
          <a:xfrm flipH="1">
            <a:off x="7558378" y="5166377"/>
            <a:ext cx="706440" cy="455770"/>
          </a:xfrm>
          <a:prstGeom prst="parallelogram">
            <a:avLst>
              <a:gd name="adj" fmla="val 100908"/>
            </a:avLst>
          </a:prstGeom>
          <a:solidFill>
            <a:srgbClr val="DEAB81">
              <a:lumMod val="60000"/>
              <a:lumOff val="40000"/>
              <a:alpha val="13000"/>
            </a:srgbClr>
          </a:solidFill>
          <a:ln w="12700" cap="flat" cmpd="sng" algn="ctr">
            <a:noFill/>
            <a:prstDash val="solid"/>
            <a:miter lim="800000"/>
          </a:ln>
          <a:effectLst/>
        </p:spPr>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7" name="文本框 86"/>
          <p:cNvSpPr txBox="1"/>
          <p:nvPr>
            <p:custDataLst>
              <p:tags r:id="rId65"/>
            </p:custDataLst>
          </p:nvPr>
        </p:nvSpPr>
        <p:spPr>
          <a:xfrm>
            <a:off x="6614735" y="4422099"/>
            <a:ext cx="2160750" cy="353279"/>
          </a:xfrm>
          <a:prstGeom prst="rect">
            <a:avLst/>
          </a:prstGeom>
          <a:noFill/>
        </p:spPr>
        <p:txBody>
          <a:bodyPr wrap="square" rtlCol="0" anchor="ctr">
            <a:norm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（5）家庭美德。</a:t>
            </a:r>
            <a:endParaRPr lang="zh-CN" altLang="en-US" sz="1400" b="1" spc="150" dirty="0">
              <a:solidFill>
                <a:srgbClr val="FFFFFF"/>
              </a:solidFill>
              <a:latin typeface="微软雅黑" panose="020B0503020204020204" charset="-122"/>
              <a:ea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3" name="文本框 12"/>
          <p:cNvSpPr txBox="1"/>
          <p:nvPr/>
        </p:nvSpPr>
        <p:spPr>
          <a:xfrm>
            <a:off x="5527675" y="37338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思维导图</a:t>
            </a:r>
            <a:endParaRPr lang="zh-CN" altLang="en-US" sz="3200">
              <a:latin typeface="方正正粗黑简体" panose="02000000000000000000" charset="-122"/>
              <a:ea typeface="方正正粗黑简体" panose="02000000000000000000" charset="-122"/>
            </a:endParaRPr>
          </a:p>
        </p:txBody>
      </p:sp>
      <p:pic>
        <p:nvPicPr>
          <p:cNvPr id="3" name="图片 2"/>
          <p:cNvPicPr>
            <a:picLocks noChangeAspect="1"/>
          </p:cNvPicPr>
          <p:nvPr/>
        </p:nvPicPr>
        <p:blipFill>
          <a:blip r:embed="rId1"/>
          <a:stretch>
            <a:fillRect/>
          </a:stretch>
        </p:blipFill>
        <p:spPr>
          <a:xfrm>
            <a:off x="3529965" y="1418590"/>
            <a:ext cx="5909945" cy="4307205"/>
          </a:xfrm>
          <a:prstGeom prst="rect">
            <a:avLst/>
          </a:prstGeom>
        </p:spPr>
      </p:pic>
    </p:spTree>
  </p:cSld>
  <p:clrMapOvr>
    <a:masterClrMapping/>
  </p:clrMapOvr>
  <p:transition spd="slow">
    <p:comb/>
  </p:transition>
  <p:timing>
    <p:tnLst>
      <p:par>
        <p:cTn id="1" dur="indefinite" restart="never" nodeType="tmRoot"/>
      </p:par>
    </p:tnLst>
    <p:bldLst>
      <p:bldP spid="5"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397000" y="1439545"/>
            <a:ext cx="9842500" cy="455104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62462" y="317025"/>
            <a:ext cx="5451229" cy="829945"/>
          </a:xfrm>
          <a:prstGeom prst="rect">
            <a:avLst/>
          </a:prstGeom>
          <a:noFill/>
          <a:effectLst/>
        </p:spPr>
        <p:txBody>
          <a:bodyPr wrap="square" rtlCol="0">
            <a:spAutoFit/>
          </a:bodyPr>
          <a:p>
            <a:pPr algn="ctr"/>
            <a:r>
              <a:rPr lang="zh-CN" altLang="en-US" sz="2400" b="1"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关于“万其珍摆渡可以（不可以）收取一点成本费用”的辩论</a:t>
            </a:r>
            <a:endParaRPr lang="zh-CN" altLang="en-US" sz="2400" b="1"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13" name="文本框 12"/>
          <p:cNvSpPr txBox="1"/>
          <p:nvPr/>
        </p:nvSpPr>
        <p:spPr>
          <a:xfrm>
            <a:off x="9277985" y="76136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实践活动</a:t>
            </a:r>
            <a:endParaRPr lang="zh-CN" altLang="en-US" sz="3200">
              <a:latin typeface="方正正粗黑简体" panose="02000000000000000000" charset="-122"/>
              <a:ea typeface="方正正粗黑简体" panose="02000000000000000000" charset="-122"/>
            </a:endParaRPr>
          </a:p>
        </p:txBody>
      </p:sp>
      <p:grpSp>
        <p:nvGrpSpPr>
          <p:cNvPr id="2" name="组合 39"/>
          <p:cNvGrpSpPr/>
          <p:nvPr/>
        </p:nvGrpSpPr>
        <p:grpSpPr>
          <a:xfrm>
            <a:off x="2057321" y="2351138"/>
            <a:ext cx="779057" cy="600075"/>
            <a:chOff x="4525013" y="1808163"/>
            <a:chExt cx="1782762" cy="1373187"/>
          </a:xfrm>
          <a:solidFill>
            <a:schemeClr val="accent1"/>
          </a:solidFill>
        </p:grpSpPr>
        <p:sp>
          <p:nvSpPr>
            <p:cNvPr id="6"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7"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8"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9"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grpSp>
        <p:nvGrpSpPr>
          <p:cNvPr id="11" name="组合 39"/>
          <p:cNvGrpSpPr/>
          <p:nvPr/>
        </p:nvGrpSpPr>
        <p:grpSpPr>
          <a:xfrm>
            <a:off x="2101052" y="4253843"/>
            <a:ext cx="779057" cy="600075"/>
            <a:chOff x="4525013" y="1808163"/>
            <a:chExt cx="1782762" cy="1373187"/>
          </a:xfrm>
          <a:solidFill>
            <a:schemeClr val="accent2"/>
          </a:solidFill>
        </p:grpSpPr>
        <p:sp>
          <p:nvSpPr>
            <p:cNvPr id="12"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0"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p>
              <a:endParaRPr lang="zh-CN" altLang="en-US" sz="2400">
                <a:solidFill>
                  <a:schemeClr val="tx1">
                    <a:lumMod val="65000"/>
                    <a:lumOff val="35000"/>
                  </a:schemeClr>
                </a:solidFill>
                <a:latin typeface="+mn-ea"/>
              </a:endParaRPr>
            </a:p>
          </p:txBody>
        </p:sp>
        <p:sp>
          <p:nvSpPr>
            <p:cNvPr id="14"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sp>
          <p:nvSpPr>
            <p:cNvPr id="15"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mn-ea"/>
              </a:endParaRPr>
            </a:p>
          </p:txBody>
        </p:sp>
      </p:grpSp>
      <p:sp>
        <p:nvSpPr>
          <p:cNvPr id="16" name="1"/>
          <p:cNvSpPr/>
          <p:nvPr>
            <p:custDataLst>
              <p:tags r:id="rId1"/>
            </p:custDataLst>
          </p:nvPr>
        </p:nvSpPr>
        <p:spPr>
          <a:xfrm>
            <a:off x="3154680" y="2164398"/>
            <a:ext cx="7334885" cy="922655"/>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gn="just">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rPr>
              <a:t>活动目标</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rPr>
              <a:t>通过开展“万其珍摆渡可以（不可以）收取一点成本费用”的辩论活动，引导大家正确认识“价值”的含义，理解万家四代人的道德美。</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7" name="1"/>
          <p:cNvSpPr/>
          <p:nvPr>
            <p:custDataLst>
              <p:tags r:id="rId2"/>
            </p:custDataLst>
          </p:nvPr>
        </p:nvSpPr>
        <p:spPr>
          <a:xfrm>
            <a:off x="3154680" y="4057968"/>
            <a:ext cx="7412355" cy="1217930"/>
          </a:xfrm>
          <a:prstGeom prst="rect">
            <a:avLst/>
          </a:prstGeom>
          <a:ln w="12700">
            <a:miter lim="400000"/>
          </a:ln>
        </p:spPr>
        <p:txBody>
          <a:bodyPr wrap="square" lIns="19050" tIns="19050" rIns="19050" bIns="19050" anchor="ctr">
            <a:spAutoFit/>
          </a:bodyPr>
          <a:lstStyle>
            <a:lvl1pPr algn="l">
              <a:lnSpc>
                <a:spcPct val="130000"/>
              </a:lnSpc>
              <a:defRPr sz="2400">
                <a:solidFill>
                  <a:srgbClr val="53585F"/>
                </a:solidFill>
                <a:latin typeface="Lato Light"/>
                <a:ea typeface="Lato Light"/>
                <a:cs typeface="Lato Light"/>
                <a:sym typeface="Lato Light"/>
              </a:defRPr>
            </a:lvl1pPr>
          </a:lstStyle>
          <a:p>
            <a:pPr>
              <a:lnSpc>
                <a:spcPct val="120000"/>
              </a:lnSpc>
              <a:spcBef>
                <a:spcPts val="0"/>
              </a:spcBef>
              <a:spcAft>
                <a:spcPts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活动描述</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全班同学在老师指导下主动搜集资料，准备辩稿。分为两个大组，由组长进行整体分工，选出辩手。在全班开展辩论会。（辩论程序和评比标准由老师和同学们一起制定）。</a:t>
            </a:r>
            <a:endParaRPr lang="zh-CN" altLang="en-US"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5" grpId="1" animBg="1"/>
      <p:bldP spid="16" grpId="0" animBg="1"/>
      <p:bldP spid="1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82148" y="2953543"/>
            <a:ext cx="9651635" cy="0"/>
          </a:xfrm>
          <a:prstGeom prst="line">
            <a:avLst/>
          </a:prstGeom>
          <a:noFill/>
          <a:ln w="19050" cap="flat" cmpd="sng" algn="ctr">
            <a:solidFill>
              <a:schemeClr val="bg1">
                <a:lumMod val="85000"/>
              </a:schemeClr>
            </a:solidFill>
            <a:prstDash val="solid"/>
          </a:ln>
          <a:effectLst/>
        </p:spPr>
      </p:cxnSp>
      <p:sp>
        <p:nvSpPr>
          <p:cNvPr id="20" name="椭圆 19"/>
          <p:cNvSpPr/>
          <p:nvPr/>
        </p:nvSpPr>
        <p:spPr>
          <a:xfrm>
            <a:off x="1936231" y="2773809"/>
            <a:ext cx="360000" cy="360000"/>
          </a:xfrm>
          <a:prstGeom prst="ellipse">
            <a:avLst/>
          </a:prstGeom>
          <a:solidFill>
            <a:schemeClr val="accent1"/>
          </a:solidFill>
          <a:ln w="25400" cap="flat" cmpd="sng" algn="ctr">
            <a:noFill/>
            <a:prstDash val="solid"/>
          </a:ln>
          <a:effectLst/>
        </p:spPr>
        <p:txBody>
          <a:bodyPr rtlCol="0" anchor="ctr"/>
          <a:lstStyle/>
          <a:p>
            <a:pPr algn="ctr" defTabSz="685800">
              <a:defRPr/>
            </a:pPr>
            <a:endParaRPr lang="zh-CN" altLang="en-US" kern="0" dirty="0">
              <a:solidFill>
                <a:schemeClr val="tx1">
                  <a:lumMod val="65000"/>
                  <a:lumOff val="35000"/>
                </a:schemeClr>
              </a:solidFill>
              <a:cs typeface="+mn-ea"/>
              <a:sym typeface="+mn-lt"/>
            </a:endParaRPr>
          </a:p>
        </p:txBody>
      </p:sp>
      <p:sp>
        <p:nvSpPr>
          <p:cNvPr id="21" name="椭圆 20"/>
          <p:cNvSpPr/>
          <p:nvPr/>
        </p:nvSpPr>
        <p:spPr>
          <a:xfrm>
            <a:off x="4576524" y="2773809"/>
            <a:ext cx="360000" cy="360000"/>
          </a:xfrm>
          <a:prstGeom prst="ellipse">
            <a:avLst/>
          </a:prstGeom>
          <a:solidFill>
            <a:schemeClr val="accent2"/>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2" name="椭圆 21"/>
          <p:cNvSpPr/>
          <p:nvPr/>
        </p:nvSpPr>
        <p:spPr>
          <a:xfrm>
            <a:off x="7512092" y="2773809"/>
            <a:ext cx="360000" cy="360000"/>
          </a:xfrm>
          <a:prstGeom prst="ellipse">
            <a:avLst/>
          </a:prstGeom>
          <a:solidFill>
            <a:schemeClr val="accent3"/>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3" name="椭圆 22"/>
          <p:cNvSpPr/>
          <p:nvPr/>
        </p:nvSpPr>
        <p:spPr>
          <a:xfrm>
            <a:off x="9857111" y="2773809"/>
            <a:ext cx="360000" cy="360000"/>
          </a:xfrm>
          <a:prstGeom prst="ellipse">
            <a:avLst/>
          </a:prstGeom>
          <a:solidFill>
            <a:schemeClr val="accent4"/>
          </a:solidFill>
          <a:ln w="25400" cap="flat" cmpd="sng" algn="ctr">
            <a:noFill/>
            <a:prstDash val="solid"/>
          </a:ln>
          <a:effectLst/>
        </p:spPr>
        <p:txBody>
          <a:bodyPr rtlCol="0" anchor="ctr"/>
          <a:lstStyle/>
          <a:p>
            <a:pPr algn="ctr" defTabSz="685800">
              <a:defRPr/>
            </a:pPr>
            <a:endParaRPr lang="zh-CN" altLang="en-US" kern="0">
              <a:solidFill>
                <a:schemeClr val="tx1">
                  <a:lumMod val="65000"/>
                  <a:lumOff val="35000"/>
                </a:schemeClr>
              </a:solidFill>
              <a:cs typeface="+mn-ea"/>
              <a:sym typeface="+mn-lt"/>
            </a:endParaRPr>
          </a:p>
        </p:txBody>
      </p:sp>
      <p:sp>
        <p:nvSpPr>
          <p:cNvPr id="24" name="矩形 23"/>
          <p:cNvSpPr/>
          <p:nvPr/>
        </p:nvSpPr>
        <p:spPr>
          <a:xfrm>
            <a:off x="949325" y="3241040"/>
            <a:ext cx="2282825" cy="2431415"/>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1. 充分认识最美社会风尚的内涵，明了个人之于国家、社会的责任和担当，领会道德建设对人的发展的意义。2. 通过在社会生活中发现美的拍摄，正确认识社会、认识生活，并从道德建设理论高度理解和内化。</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3. 在活动中提高审美认知，从美学角度理解社会主义核心价值观。</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5" name="矩形 24"/>
          <p:cNvSpPr/>
          <p:nvPr/>
        </p:nvSpPr>
        <p:spPr>
          <a:xfrm>
            <a:off x="3589655" y="3241040"/>
            <a:ext cx="2487930" cy="126111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利用休息日，用手机或相机，到公园、街头、商场、工地、菜市场、影剧院等地拍摄人和事。分组整理以后以墙报形式进行展示，每幅照片都要有审美推荐语。</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6" name="矩形 25"/>
          <p:cNvSpPr/>
          <p:nvPr/>
        </p:nvSpPr>
        <p:spPr>
          <a:xfrm>
            <a:off x="6656705" y="3241040"/>
            <a:ext cx="2303145" cy="1261110"/>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mn-ea"/>
                <a:sym typeface="+mn-lt"/>
              </a:rPr>
              <a:t>分三个阶段进行。第一阶段：分组制订计划。第二阶段：进入实地拍摄。第三阶段：小组整理、撰写推荐语、布置墙报、评选。</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7" name="矩形 26"/>
          <p:cNvSpPr/>
          <p:nvPr/>
        </p:nvSpPr>
        <p:spPr>
          <a:xfrm>
            <a:off x="9300845" y="3241040"/>
            <a:ext cx="2268855" cy="2431415"/>
          </a:xfrm>
          <a:prstGeom prst="rect">
            <a:avLst/>
          </a:prstGeom>
        </p:spPr>
        <p:txBody>
          <a:bodyPr wrap="square">
            <a:spAutoFit/>
          </a:bodyPr>
          <a:lstStyle/>
          <a:p>
            <a:pPr algn="just">
              <a:lnSpc>
                <a:spcPct val="127000"/>
              </a:lnSpc>
            </a:pPr>
            <a:r>
              <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rPr>
              <a:t>1. 全班同学分为 6 个小组。老师根据活动地点的特点分别提出要求。2. 各小组长一定要检查组员的准备情况，在规定的时间内完成小组活动。3. 小组汇总拍摄成果时，要在一起研究，说明拍摄理由。4. 墙报展示可利用走廊或室外报栏等处，餐厅也是个不错的地方，但要提前联系好。</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8" name="文本框 27"/>
          <p:cNvSpPr txBox="1"/>
          <p:nvPr/>
        </p:nvSpPr>
        <p:spPr>
          <a:xfrm>
            <a:off x="1567591" y="2234016"/>
            <a:ext cx="1097280" cy="368300"/>
          </a:xfrm>
          <a:prstGeom prst="rect">
            <a:avLst/>
          </a:prstGeom>
          <a:noFill/>
        </p:spPr>
        <p:txBody>
          <a:bodyPr wrap="none" rtlCol="0">
            <a:spAutoFit/>
          </a:bodyPr>
          <a:lstStyle/>
          <a:p>
            <a:pPr algn="just"/>
            <a:r>
              <a:rPr lang="zh-CN" altLang="en-US" b="1">
                <a:solidFill>
                  <a:srgbClr val="3872BA"/>
                </a:solidFill>
                <a:latin typeface="微软雅黑" panose="020B0503020204020204" charset="-122"/>
                <a:ea typeface="微软雅黑" panose="020B0503020204020204" charset="-122"/>
                <a:cs typeface="+mn-ea"/>
                <a:sym typeface="+mn-lt"/>
              </a:rPr>
              <a:t>活动目标</a:t>
            </a:r>
            <a:endParaRPr lang="zh-CN" altLang="en-US" b="1">
              <a:solidFill>
                <a:srgbClr val="3872BA"/>
              </a:solidFill>
              <a:latin typeface="微软雅黑" panose="020B0503020204020204" charset="-122"/>
              <a:ea typeface="微软雅黑" panose="020B0503020204020204" charset="-122"/>
              <a:cs typeface="+mn-ea"/>
              <a:sym typeface="+mn-lt"/>
            </a:endParaRPr>
          </a:p>
        </p:txBody>
      </p:sp>
      <p:sp>
        <p:nvSpPr>
          <p:cNvPr id="29" name="文本框 28"/>
          <p:cNvSpPr txBox="1"/>
          <p:nvPr/>
        </p:nvSpPr>
        <p:spPr>
          <a:xfrm>
            <a:off x="4207884" y="2234016"/>
            <a:ext cx="1097280" cy="368300"/>
          </a:xfrm>
          <a:prstGeom prst="rect">
            <a:avLst/>
          </a:prstGeom>
          <a:noFill/>
        </p:spPr>
        <p:txBody>
          <a:bodyPr wrap="none" rtlCol="0">
            <a:spAutoFit/>
          </a:bodyPr>
          <a:lstStyle/>
          <a:p>
            <a:pPr algn="just"/>
            <a:r>
              <a:rPr lang="zh-CN" altLang="en-US" b="1">
                <a:solidFill>
                  <a:srgbClr val="E8ACAB"/>
                </a:solidFill>
                <a:latin typeface="微软雅黑" panose="020B0503020204020204" charset="-122"/>
                <a:ea typeface="微软雅黑" panose="020B0503020204020204" charset="-122"/>
                <a:cs typeface="+mn-ea"/>
                <a:sym typeface="+mn-lt"/>
              </a:rPr>
              <a:t>活动描述</a:t>
            </a:r>
            <a:endParaRPr lang="zh-CN" altLang="en-US" b="1">
              <a:solidFill>
                <a:srgbClr val="E8ACAB"/>
              </a:solidFill>
              <a:latin typeface="微软雅黑" panose="020B0503020204020204" charset="-122"/>
              <a:ea typeface="微软雅黑" panose="020B0503020204020204" charset="-122"/>
              <a:cs typeface="+mn-ea"/>
              <a:sym typeface="+mn-lt"/>
            </a:endParaRPr>
          </a:p>
        </p:txBody>
      </p:sp>
      <p:sp>
        <p:nvSpPr>
          <p:cNvPr id="30" name="文本框 29"/>
          <p:cNvSpPr txBox="1"/>
          <p:nvPr/>
        </p:nvSpPr>
        <p:spPr>
          <a:xfrm>
            <a:off x="7143452" y="2234016"/>
            <a:ext cx="1097280" cy="368300"/>
          </a:xfrm>
          <a:prstGeom prst="rect">
            <a:avLst/>
          </a:prstGeom>
          <a:noFill/>
        </p:spPr>
        <p:txBody>
          <a:bodyPr wrap="none" rtlCol="0">
            <a:spAutoFit/>
          </a:bodyPr>
          <a:lstStyle/>
          <a:p>
            <a:pPr algn="just"/>
            <a:r>
              <a:rPr lang="zh-CN" altLang="en-US" b="1">
                <a:solidFill>
                  <a:srgbClr val="82CBE2"/>
                </a:solidFill>
                <a:latin typeface="微软雅黑" panose="020B0503020204020204" charset="-122"/>
                <a:ea typeface="微软雅黑" panose="020B0503020204020204" charset="-122"/>
                <a:cs typeface="+mn-ea"/>
                <a:sym typeface="+mn-lt"/>
              </a:rPr>
              <a:t>活动步骤</a:t>
            </a:r>
            <a:endParaRPr lang="zh-CN" altLang="en-US" b="1">
              <a:solidFill>
                <a:srgbClr val="82CBE2"/>
              </a:solidFill>
              <a:latin typeface="微软雅黑" panose="020B0503020204020204" charset="-122"/>
              <a:ea typeface="微软雅黑" panose="020B0503020204020204" charset="-122"/>
              <a:cs typeface="+mn-ea"/>
              <a:sym typeface="+mn-lt"/>
            </a:endParaRPr>
          </a:p>
        </p:txBody>
      </p:sp>
      <p:sp>
        <p:nvSpPr>
          <p:cNvPr id="31" name="文本框 30"/>
          <p:cNvSpPr txBox="1"/>
          <p:nvPr/>
        </p:nvSpPr>
        <p:spPr>
          <a:xfrm>
            <a:off x="9488471" y="2234016"/>
            <a:ext cx="1097280" cy="368300"/>
          </a:xfrm>
          <a:prstGeom prst="rect">
            <a:avLst/>
          </a:prstGeom>
          <a:noFill/>
        </p:spPr>
        <p:txBody>
          <a:bodyPr wrap="none" rtlCol="0">
            <a:spAutoFit/>
          </a:bodyPr>
          <a:lstStyle/>
          <a:p>
            <a:pPr algn="just"/>
            <a:r>
              <a:rPr lang="zh-CN" altLang="en-US" b="1">
                <a:solidFill>
                  <a:srgbClr val="F0CB75"/>
                </a:solidFill>
                <a:latin typeface="微软雅黑" panose="020B0503020204020204" charset="-122"/>
                <a:ea typeface="微软雅黑" panose="020B0503020204020204" charset="-122"/>
                <a:cs typeface="+mn-ea"/>
                <a:sym typeface="+mn-lt"/>
              </a:rPr>
              <a:t>活动要求</a:t>
            </a:r>
            <a:endParaRPr lang="zh-CN" altLang="en-US" b="1">
              <a:solidFill>
                <a:srgbClr val="F0CB75"/>
              </a:solidFill>
              <a:latin typeface="微软雅黑" panose="020B0503020204020204" charset="-122"/>
              <a:ea typeface="微软雅黑" panose="020B0503020204020204" charset="-122"/>
              <a:cs typeface="+mn-ea"/>
              <a:sym typeface="+mn-lt"/>
            </a:endParaRPr>
          </a:p>
        </p:txBody>
      </p:sp>
      <p:sp>
        <p:nvSpPr>
          <p:cNvPr id="2" name="TextBox 76"/>
          <p:cNvSpPr txBox="1"/>
          <p:nvPr/>
        </p:nvSpPr>
        <p:spPr>
          <a:xfrm>
            <a:off x="2100580" y="1000760"/>
            <a:ext cx="7320915"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“到生活中发现美”摄影活动</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9300845" y="806450"/>
            <a:ext cx="2349500" cy="107632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单元综合实践活动方案</a:t>
            </a:r>
            <a:endParaRPr lang="zh-CN" altLang="en-US" sz="3200">
              <a:latin typeface="方正正粗黑简体" panose="02000000000000000000" charset="-122"/>
              <a:ea typeface="方正正粗黑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8"/>
                                        </p:tgtEl>
                                        <p:attrNameLst>
                                          <p:attrName>ppt_y</p:attrName>
                                        </p:attrNameLst>
                                      </p:cBhvr>
                                      <p:tavLst>
                                        <p:tav tm="0">
                                          <p:val>
                                            <p:strVal val="#ppt_y"/>
                                          </p:val>
                                        </p:tav>
                                        <p:tav tm="100000">
                                          <p:val>
                                            <p:strVal val="#ppt_y"/>
                                          </p:val>
                                        </p:tav>
                                      </p:tavLst>
                                    </p:anim>
                                    <p:anim calcmode="lin" valueType="num">
                                      <p:cBhvr>
                                        <p:cTn id="2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8"/>
                                        </p:tgtEl>
                                      </p:cBhvr>
                                    </p:animEffect>
                                  </p:childTnLst>
                                </p:cTn>
                              </p:par>
                            </p:childTnLst>
                          </p:cTn>
                        </p:par>
                        <p:par>
                          <p:cTn id="32" fill="hold">
                            <p:stCondLst>
                              <p:cond delay="3150"/>
                            </p:stCondLst>
                            <p:childTnLst>
                              <p:par>
                                <p:cTn id="33" presetID="22" presetClass="entr" presetSubtype="1"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cTn>
                              </p:par>
                            </p:childTnLst>
                          </p:cTn>
                        </p:par>
                        <p:par>
                          <p:cTn id="36" fill="hold">
                            <p:stCondLst>
                              <p:cond delay="36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9"/>
                                        </p:tgtEl>
                                        <p:attrNameLst>
                                          <p:attrName>ppt_y</p:attrName>
                                        </p:attrNameLst>
                                      </p:cBhvr>
                                      <p:tavLst>
                                        <p:tav tm="0">
                                          <p:val>
                                            <p:strVal val="#ppt_y"/>
                                          </p:val>
                                        </p:tav>
                                        <p:tav tm="100000">
                                          <p:val>
                                            <p:strVal val="#ppt_y"/>
                                          </p:val>
                                        </p:tav>
                                      </p:tavLst>
                                    </p:anim>
                                    <p:anim calcmode="lin" valueType="num">
                                      <p:cBhvr>
                                        <p:cTn id="4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9"/>
                                        </p:tgtEl>
                                      </p:cBhvr>
                                    </p:animEffect>
                                  </p:childTnLst>
                                </p:cTn>
                              </p:par>
                            </p:childTnLst>
                          </p:cTn>
                        </p:par>
                        <p:par>
                          <p:cTn id="44" fill="hold">
                            <p:stCondLst>
                              <p:cond delay="4300"/>
                            </p:stCondLst>
                            <p:childTnLst>
                              <p:par>
                                <p:cTn id="45" presetID="22" presetClass="entr" presetSubtype="1"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up)">
                                      <p:cBhvr>
                                        <p:cTn id="47" dur="500"/>
                                        <p:tgtEl>
                                          <p:spTgt spid="25"/>
                                        </p:tgtEl>
                                      </p:cBhvr>
                                    </p:animEffect>
                                  </p:childTnLst>
                                </p:cTn>
                              </p:par>
                            </p:childTnLst>
                          </p:cTn>
                        </p:par>
                        <p:par>
                          <p:cTn id="48" fill="hold">
                            <p:stCondLst>
                              <p:cond delay="48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0"/>
                                        </p:tgtEl>
                                        <p:attrNameLst>
                                          <p:attrName>ppt_y</p:attrName>
                                        </p:attrNameLst>
                                      </p:cBhvr>
                                      <p:tavLst>
                                        <p:tav tm="0">
                                          <p:val>
                                            <p:strVal val="#ppt_y"/>
                                          </p:val>
                                        </p:tav>
                                        <p:tav tm="100000">
                                          <p:val>
                                            <p:strVal val="#ppt_y"/>
                                          </p:val>
                                        </p:tav>
                                      </p:tavLst>
                                    </p:anim>
                                    <p:anim calcmode="lin" valueType="num">
                                      <p:cBhvr>
                                        <p:cTn id="5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0"/>
                                        </p:tgtEl>
                                      </p:cBhvr>
                                    </p:animEffect>
                                  </p:childTnLst>
                                </p:cTn>
                              </p:par>
                            </p:childTnLst>
                          </p:cTn>
                        </p:par>
                        <p:par>
                          <p:cTn id="56" fill="hold">
                            <p:stCondLst>
                              <p:cond delay="5449"/>
                            </p:stCondLst>
                            <p:childTnLst>
                              <p:par>
                                <p:cTn id="57" presetID="22" presetClass="entr" presetSubtype="1"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up)">
                                      <p:cBhvr>
                                        <p:cTn id="59" dur="500"/>
                                        <p:tgtEl>
                                          <p:spTgt spid="26"/>
                                        </p:tgtEl>
                                      </p:cBhvr>
                                    </p:animEffect>
                                  </p:childTnLst>
                                </p:cTn>
                              </p:par>
                            </p:childTnLst>
                          </p:cTn>
                        </p:par>
                        <p:par>
                          <p:cTn id="60" fill="hold">
                            <p:stCondLst>
                              <p:cond delay="5949"/>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31"/>
                                        </p:tgtEl>
                                        <p:attrNameLst>
                                          <p:attrName>ppt_y</p:attrName>
                                        </p:attrNameLst>
                                      </p:cBhvr>
                                      <p:tavLst>
                                        <p:tav tm="0">
                                          <p:val>
                                            <p:strVal val="#ppt_y"/>
                                          </p:val>
                                        </p:tav>
                                        <p:tav tm="100000">
                                          <p:val>
                                            <p:strVal val="#ppt_y"/>
                                          </p:val>
                                        </p:tav>
                                      </p:tavLst>
                                    </p:anim>
                                    <p:anim calcmode="lin" valueType="num">
                                      <p:cBhvr>
                                        <p:cTn id="6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31"/>
                                        </p:tgtEl>
                                      </p:cBhvr>
                                    </p:animEffect>
                                  </p:childTnLst>
                                </p:cTn>
                              </p:par>
                            </p:childTnLst>
                          </p:cTn>
                        </p:par>
                        <p:par>
                          <p:cTn id="68" fill="hold">
                            <p:stCondLst>
                              <p:cond delay="6599"/>
                            </p:stCondLst>
                            <p:childTnLst>
                              <p:par>
                                <p:cTn id="69" presetID="22" presetClass="entr" presetSubtype="1"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500"/>
                                        <p:tgtEl>
                                          <p:spTgt spid="27"/>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p:tgtEl>
                                          <p:spTgt spid="2"/>
                                        </p:tgtEl>
                                        <p:attrNameLst>
                                          <p:attrName>ppt_y</p:attrName>
                                        </p:attrNameLst>
                                      </p:cBhvr>
                                      <p:tavLst>
                                        <p:tav tm="0">
                                          <p:val>
                                            <p:strVal val="#ppt_y+#ppt_h*1.125000"/>
                                          </p:val>
                                        </p:tav>
                                        <p:tav tm="100000">
                                          <p:val>
                                            <p:strVal val="#ppt_y"/>
                                          </p:val>
                                        </p:tav>
                                      </p:tavLst>
                                    </p:anim>
                                    <p:animEffect transition="in" filter="wipe(up)">
                                      <p:cBhvr>
                                        <p:cTn id="7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3" grpId="0" bldLvl="0" animBg="1"/>
      <p:bldP spid="24" grpId="0"/>
      <p:bldP spid="25" grpId="0"/>
      <p:bldP spid="26" grpId="0"/>
      <p:bldP spid="27" grpId="0"/>
      <p:bldP spid="28" grpId="0"/>
      <p:bldP spid="29" grpId="0"/>
      <p:bldP spid="30" grpId="0"/>
      <p:bldP spid="31" grpId="0"/>
      <p:bldP spid="2" grpId="0" bldLvl="0" animBg="1"/>
      <p:bldP spid="2"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4" name="文本框 3"/>
          <p:cNvSpPr txBox="1"/>
          <p:nvPr/>
        </p:nvSpPr>
        <p:spPr>
          <a:xfrm>
            <a:off x="4247515" y="221615"/>
            <a:ext cx="6880860" cy="92202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活动评价</a:t>
            </a:r>
            <a:endParaRPr lang="zh-CN" altLang="en-US">
              <a:latin typeface="微软雅黑" panose="020B0503020204020204" charset="-122"/>
              <a:ea typeface="微软雅黑" panose="020B0503020204020204" charset="-122"/>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根据下面的综合实践活动评价表，在班级组织开展评价活动。</a:t>
            </a:r>
            <a:endParaRPr lang="zh-CN" altLang="en-US">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5495925" y="1226820"/>
            <a:ext cx="4963795" cy="4826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a:sym typeface="华文细黑" panose="02010600040101010101" charset="-122"/>
            </a:endParaRPr>
          </a:p>
        </p:txBody>
      </p:sp>
      <p:sp>
        <p:nvSpPr>
          <p:cNvPr id="42" name="Rectangle 41"/>
          <p:cNvSpPr/>
          <p:nvPr/>
        </p:nvSpPr>
        <p:spPr>
          <a:xfrm>
            <a:off x="1038421" y="5165395"/>
            <a:ext cx="10116105" cy="1544955"/>
          </a:xfrm>
          <a:prstGeom prst="rect">
            <a:avLst/>
          </a:prstGeom>
        </p:spPr>
        <p:txBody>
          <a:bodyPr wrap="square" lIns="121920" rIns="121920" bIns="60960">
            <a:spAutoFit/>
          </a:bodyPr>
          <a:lstStyle/>
          <a:p>
            <a:pPr algn="l" defTabSz="412750" hangingPunct="0">
              <a:lnSpc>
                <a:spcPct val="130000"/>
              </a:lnSpc>
              <a:spcBef>
                <a:spcPts val="0"/>
              </a:spcBef>
              <a:spcAft>
                <a:spcPts val="0"/>
              </a:spcAft>
              <a:defRPr sz="2000" b="0">
                <a:solidFill>
                  <a:srgbClr val="1C1F25"/>
                </a:solidFill>
                <a:latin typeface="Roboto Bold"/>
                <a:ea typeface="Roboto Bold"/>
                <a:cs typeface="Roboto Bold"/>
                <a:sym typeface="Roboto Bold"/>
              </a:defRPr>
            </a:pPr>
            <a:r>
              <a:rPr lang="en-US" sz="1800" dirty="0">
                <a:latin typeface="微软雅黑" panose="020B0503020204020204" charset="-122"/>
                <a:ea typeface="微软雅黑" panose="020B0503020204020204" charset="-122"/>
                <a:sym typeface="华文细黑" panose="02010600040101010101" charset="-122"/>
              </a:rPr>
              <a:t>社会美是美的形态之一，指现实生活中社会事物的美。它与自然美并列，同属现实美。社会美是一种综合形态，包括社会风尚、社会生产、社会生活以及道德风尚等。为此，我们把本单元内容安排为“社会风尚审美”“生活态度审美”“职业道德审美”“道德修养审美”四课，以“感动中国人物”“全国道德模范”为实例，引导大家开展审美活动。</a:t>
            </a:r>
            <a:endParaRPr lang="en-US" sz="1800" dirty="0">
              <a:latin typeface="微软雅黑" panose="020B0503020204020204" charset="-122"/>
              <a:ea typeface="微软雅黑" panose="020B0503020204020204"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单元提要</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字魂27号-布丁体"/>
                <a:sym typeface="华文细黑" panose="02010600040101010101" charset="-122"/>
              </a:rPr>
              <a:t>感谢</a:t>
            </a:r>
            <a:r>
              <a:rPr lang="zh-CN" altLang="en-US" sz="7200" dirty="0">
                <a:solidFill>
                  <a:schemeClr val="accent2"/>
                </a:solidFill>
                <a:latin typeface="华文细黑" panose="02010600040101010101" charset="-122"/>
                <a:ea typeface="字魂27号-布丁体"/>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字魂27号-布丁体"/>
                <a:sym typeface="华文细黑" panose="02010600040101010101" charset="-122"/>
              </a:rPr>
              <a:t>聆听</a:t>
            </a:r>
            <a:r>
              <a:rPr lang="zh-CN" altLang="en-US" sz="7200" dirty="0" smtClean="0">
                <a:solidFill>
                  <a:schemeClr val="accent1"/>
                </a:solidFill>
                <a:latin typeface="华文细黑" panose="02010600040101010101" charset="-122"/>
                <a:ea typeface="字魂27号-布丁体"/>
                <a:sym typeface="华文细黑" panose="02010600040101010101" charset="-122"/>
              </a:rPr>
              <a:t>指导</a:t>
            </a:r>
            <a:endParaRPr lang="zh-CN" altLang="en-US" sz="7200" dirty="0">
              <a:solidFill>
                <a:schemeClr val="accent1"/>
              </a:solidFill>
              <a:latin typeface="华文细黑" panose="02010600040101010101" charset="-122"/>
              <a:ea typeface="字魂27号-布丁体"/>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ctr"/>
              <a:r>
                <a:rPr lang="zh-CN" altLang="en-US"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rPr>
                <a:t>美</a:t>
              </a:r>
              <a:r>
                <a:rPr lang="en-US" altLang="zh-CN"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rPr>
                <a:t> </a:t>
              </a:r>
              <a:r>
                <a:rPr lang="zh-CN" altLang="en-US"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rPr>
                <a:t>育</a:t>
              </a:r>
              <a:r>
                <a:rPr lang="en-US" altLang="zh-CN"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rPr>
                <a:t> </a:t>
              </a:r>
              <a:endParaRPr lang="en-US" altLang="zh-CN" dirty="0" smtClean="0">
                <a:solidFill>
                  <a:srgbClr val="FFFFFF"/>
                </a:solidFill>
                <a:latin typeface="黑体" panose="02010609060101010101" charset="-122"/>
                <a:ea typeface="黑体" panose="02010609060101010101" charset="-122"/>
                <a:cs typeface="黑体" panose="02010609060101010101"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229" y="5982129"/>
            <a:ext cx="12192000" cy="1787302"/>
          </a:xfrm>
          <a:prstGeom prst="rect">
            <a:avLst/>
          </a:prstGeom>
          <a:noFill/>
        </p:spPr>
      </p:pic>
      <p:sp>
        <p:nvSpPr>
          <p:cNvPr id="21" name="TextBox 76"/>
          <p:cNvSpPr txBox="1"/>
          <p:nvPr/>
        </p:nvSpPr>
        <p:spPr>
          <a:xfrm>
            <a:off x="4815647" y="456725"/>
            <a:ext cx="5451229" cy="583565"/>
          </a:xfrm>
          <a:prstGeom prst="rect">
            <a:avLst/>
          </a:prstGeom>
          <a:noFill/>
          <a:effectLst/>
        </p:spPr>
        <p:txBody>
          <a:bodyPr wrap="square" rtlCol="0">
            <a:spAutoFit/>
          </a:bodyPr>
          <a:p>
            <a:pPr algn="ctr">
              <a:buClrTx/>
              <a:buSzTx/>
              <a:buFontTx/>
            </a:pP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第 </a:t>
            </a:r>
            <a:r>
              <a:rPr lang="en-US" altLang="zh-CN"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9</a:t>
            </a:r>
            <a:r>
              <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rPr>
              <a:t> 课　社会风尚审美</a:t>
            </a:r>
            <a:endParaRPr lang="zh-CN" altLang="en-US" sz="3200" b="1" dirty="0" smtClean="0">
              <a:solidFill>
                <a:schemeClr val="accent1">
                  <a:lumMod val="60000"/>
                  <a:lumOff val="40000"/>
                </a:schemeClr>
              </a:solidFill>
              <a:latin typeface="华文细黑" panose="02010600040101010101" charset="-122"/>
              <a:ea typeface="字魂27号-布丁体"/>
              <a:sym typeface="华文细黑" panose="02010600040101010101" charset="-122"/>
            </a:endParaRPr>
          </a:p>
        </p:txBody>
      </p:sp>
      <p:sp>
        <p:nvSpPr>
          <p:cNvPr id="4" name="矩形 3"/>
          <p:cNvSpPr/>
          <p:nvPr>
            <p:custDataLst>
              <p:tags r:id="rId3"/>
            </p:custDataLst>
          </p:nvPr>
        </p:nvSpPr>
        <p:spPr>
          <a:xfrm>
            <a:off x="4210050" y="2139950"/>
            <a:ext cx="2985135" cy="398780"/>
          </a:xfrm>
          <a:prstGeom prst="rect">
            <a:avLst/>
          </a:prstGeom>
        </p:spPr>
        <p:txBody>
          <a:bodyPr wrap="square">
            <a:spAutoFit/>
          </a:bodyPr>
          <a:p>
            <a:pPr algn="l"/>
            <a:r>
              <a:rPr lang="zh-CN" altLang="en-US" sz="2000" dirty="0">
                <a:latin typeface="微软雅黑" panose="020B0503020204020204" charset="-122"/>
                <a:ea typeface="微软雅黑" panose="020B0503020204020204" charset="-122"/>
                <a:cs typeface="+mn-ea"/>
              </a:rPr>
              <a:t>学习目标</a:t>
            </a:r>
            <a:endParaRPr lang="zh-CN" altLang="en-US" sz="2000" dirty="0">
              <a:latin typeface="微软雅黑" panose="020B0503020204020204" charset="-122"/>
              <a:ea typeface="微软雅黑" panose="020B0503020204020204" charset="-122"/>
              <a:cs typeface="+mn-ea"/>
            </a:endParaRPr>
          </a:p>
        </p:txBody>
      </p:sp>
      <p:grpSp>
        <p:nvGrpSpPr>
          <p:cNvPr id="48" name="组合 47"/>
          <p:cNvGrpSpPr/>
          <p:nvPr>
            <p:custDataLst>
              <p:tags r:id="rId4"/>
            </p:custDataLst>
          </p:nvPr>
        </p:nvGrpSpPr>
        <p:grpSpPr>
          <a:xfrm>
            <a:off x="4346095" y="2788691"/>
            <a:ext cx="1228997" cy="1304543"/>
            <a:chOff x="748600" y="1708351"/>
            <a:chExt cx="1083469" cy="1083470"/>
          </a:xfrm>
        </p:grpSpPr>
        <p:sp>
          <p:nvSpPr>
            <p:cNvPr id="5" name="任意多边形 4"/>
            <p:cNvSpPr/>
            <p:nvPr>
              <p:custDataLst>
                <p:tags r:id="rId5"/>
              </p:custDataLst>
            </p:nvPr>
          </p:nvSpPr>
          <p:spPr>
            <a:xfrm>
              <a:off x="748600"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FCA08"/>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6" name="椭圆 5"/>
            <p:cNvSpPr/>
            <p:nvPr>
              <p:custDataLst>
                <p:tags r:id="rId6"/>
              </p:custDataLst>
            </p:nvPr>
          </p:nvSpPr>
          <p:spPr>
            <a:xfrm>
              <a:off x="812895" y="1708351"/>
              <a:ext cx="1019174" cy="1019174"/>
            </a:xfrm>
            <a:prstGeom prst="ellipse">
              <a:avLst/>
            </a:prstGeom>
            <a:solidFill>
              <a:srgbClr val="FFCA08">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CA08">
                      <a:lumMod val="50000"/>
                    </a:srgbClr>
                  </a:solidFill>
                  <a:latin typeface="Calibri Light" panose="020F0302020204030204" charset="0"/>
                  <a:ea typeface="+mn-ea"/>
                  <a:cs typeface="+mn-ea"/>
                </a:rPr>
                <a:t>ONE</a:t>
              </a:r>
              <a:endParaRPr lang="en-US" altLang="zh-CN" smtClean="0">
                <a:solidFill>
                  <a:srgbClr val="FFCA08">
                    <a:lumMod val="50000"/>
                  </a:srgbClr>
                </a:solidFill>
                <a:latin typeface="Calibri Light" panose="020F0302020204030204" charset="0"/>
                <a:ea typeface="+mn-ea"/>
                <a:cs typeface="+mn-ea"/>
              </a:endParaRPr>
            </a:p>
          </p:txBody>
        </p:sp>
      </p:grpSp>
      <p:sp>
        <p:nvSpPr>
          <p:cNvPr id="10" name="矩形 9"/>
          <p:cNvSpPr/>
          <p:nvPr>
            <p:custDataLst>
              <p:tags r:id="rId7"/>
            </p:custDataLst>
          </p:nvPr>
        </p:nvSpPr>
        <p:spPr>
          <a:xfrm>
            <a:off x="4114165" y="4156710"/>
            <a:ext cx="1718310" cy="1861185"/>
          </a:xfrm>
          <a:prstGeom prst="rect">
            <a:avLst/>
          </a:prstGeom>
        </p:spPr>
        <p:txBody>
          <a:bodyPr wrap="square" anchor="t" anchorCtr="0">
            <a:spAutoFit/>
          </a:bodyPr>
          <a:p>
            <a:pPr algn="just">
              <a:lnSpc>
                <a:spcPct val="120000"/>
              </a:lnSpc>
              <a:spcBef>
                <a:spcPts val="0"/>
              </a:spcBef>
              <a:spcAft>
                <a:spcPts val="0"/>
              </a:spcAft>
            </a:pPr>
            <a:r>
              <a:rPr lang="zh-CN" altLang="en-US" sz="1600" dirty="0">
                <a:latin typeface="微软雅黑" panose="020B0503020204020204" charset="-122"/>
                <a:ea typeface="微软雅黑" panose="020B0503020204020204" charset="-122"/>
                <a:cs typeface="微软雅黑" panose="020B0503020204020204" charset="-122"/>
              </a:rPr>
              <a:t>1. 了解社会风尚美的特点，把握雷锋精神的实质，充分理解雷锋精神对于建设社会美好风尚的作用。</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9" name="组合 48"/>
          <p:cNvGrpSpPr/>
          <p:nvPr>
            <p:custDataLst>
              <p:tags r:id="rId8"/>
            </p:custDataLst>
          </p:nvPr>
        </p:nvGrpSpPr>
        <p:grpSpPr>
          <a:xfrm>
            <a:off x="7310883" y="2788691"/>
            <a:ext cx="1228997" cy="1304543"/>
            <a:chOff x="3362322" y="1833156"/>
            <a:chExt cx="1083469" cy="1083470"/>
          </a:xfrm>
        </p:grpSpPr>
        <p:sp>
          <p:nvSpPr>
            <p:cNvPr id="7" name="任意多边形 6"/>
            <p:cNvSpPr/>
            <p:nvPr>
              <p:custDataLst>
                <p:tags r:id="rId9"/>
              </p:custDataLst>
            </p:nvPr>
          </p:nvSpPr>
          <p:spPr>
            <a:xfrm>
              <a:off x="3362322" y="1950109"/>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F8931D"/>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22" name="椭圆 21"/>
            <p:cNvSpPr/>
            <p:nvPr>
              <p:custDataLst>
                <p:tags r:id="rId10"/>
              </p:custDataLst>
            </p:nvPr>
          </p:nvSpPr>
          <p:spPr>
            <a:xfrm>
              <a:off x="3426617" y="1833156"/>
              <a:ext cx="1019174" cy="1019174"/>
            </a:xfrm>
            <a:prstGeom prst="ellipse">
              <a:avLst/>
            </a:prstGeom>
            <a:solidFill>
              <a:srgbClr val="F8931D">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8931D">
                      <a:lumMod val="50000"/>
                    </a:srgbClr>
                  </a:solidFill>
                  <a:latin typeface="Calibri Light" panose="020F0302020204030204" charset="0"/>
                  <a:ea typeface="+mn-ea"/>
                  <a:cs typeface="+mn-ea"/>
                </a:rPr>
                <a:t>TWO</a:t>
              </a:r>
              <a:endParaRPr lang="en-US" altLang="zh-CN" smtClean="0">
                <a:solidFill>
                  <a:srgbClr val="F8931D">
                    <a:lumMod val="50000"/>
                  </a:srgbClr>
                </a:solidFill>
                <a:latin typeface="Calibri Light" panose="020F0302020204030204" charset="0"/>
                <a:ea typeface="+mn-ea"/>
                <a:cs typeface="+mn-ea"/>
              </a:endParaRPr>
            </a:p>
          </p:txBody>
        </p:sp>
      </p:grpSp>
      <p:sp>
        <p:nvSpPr>
          <p:cNvPr id="20" name="矩形 19"/>
          <p:cNvSpPr/>
          <p:nvPr>
            <p:custDataLst>
              <p:tags r:id="rId11"/>
            </p:custDataLst>
          </p:nvPr>
        </p:nvSpPr>
        <p:spPr>
          <a:xfrm>
            <a:off x="7195185" y="4156710"/>
            <a:ext cx="1812925" cy="1861185"/>
          </a:xfrm>
          <a:prstGeom prst="rect">
            <a:avLst/>
          </a:prstGeom>
        </p:spPr>
        <p:txBody>
          <a:bodyPr wrap="square" anchor="t" anchorCtr="0">
            <a:spAutoFit/>
          </a:bodyPr>
          <a:p>
            <a:pPr algn="just">
              <a:lnSpc>
                <a:spcPct val="120000"/>
              </a:lnSpc>
              <a:spcBef>
                <a:spcPts val="0"/>
              </a:spcBef>
              <a:spcAft>
                <a:spcPts val="0"/>
              </a:spcAft>
              <a:buClrTx/>
              <a:buSzTx/>
              <a:buFontTx/>
            </a:pPr>
            <a:r>
              <a:rPr lang="zh-CN" altLang="en-US" sz="1600" dirty="0">
                <a:latin typeface="微软雅黑" panose="020B0503020204020204" charset="-122"/>
                <a:ea typeface="微软雅黑" panose="020B0503020204020204" charset="-122"/>
                <a:cs typeface="微软雅黑" panose="020B0503020204020204" charset="-122"/>
              </a:rPr>
              <a:t>2. 在体验活动中，深刻理解雷锋精神的审美意义，理解全国人民向雷锋同志学习的伟大现实意义。</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nvGrpSpPr>
          <p:cNvPr id="45" name="组合 44"/>
          <p:cNvGrpSpPr/>
          <p:nvPr>
            <p:custDataLst>
              <p:tags r:id="rId12"/>
            </p:custDataLst>
          </p:nvPr>
        </p:nvGrpSpPr>
        <p:grpSpPr>
          <a:xfrm>
            <a:off x="10275672" y="2788691"/>
            <a:ext cx="1228997" cy="1304543"/>
            <a:chOff x="5976044" y="1708351"/>
            <a:chExt cx="1083469" cy="1083470"/>
          </a:xfrm>
        </p:grpSpPr>
        <p:sp>
          <p:nvSpPr>
            <p:cNvPr id="36" name="任意多边形 35"/>
            <p:cNvSpPr/>
            <p:nvPr>
              <p:custDataLst>
                <p:tags r:id="rId13"/>
              </p:custDataLst>
            </p:nvPr>
          </p:nvSpPr>
          <p:spPr>
            <a:xfrm>
              <a:off x="5976044" y="1825304"/>
              <a:ext cx="1005238" cy="966517"/>
            </a:xfrm>
            <a:custGeom>
              <a:avLst/>
              <a:gdLst>
                <a:gd name="connsiteX0" fmla="*/ 157228 w 1005238"/>
                <a:gd name="connsiteY0" fmla="*/ 0 h 966517"/>
                <a:gd name="connsiteX1" fmla="*/ 204730 w 1005238"/>
                <a:gd name="connsiteY1" fmla="*/ 42990 h 966517"/>
                <a:gd name="connsiteX2" fmla="*/ 151324 w 1005238"/>
                <a:gd name="connsiteY2" fmla="*/ 107719 h 966517"/>
                <a:gd name="connsiteX3" fmla="*/ 64294 w 1005238"/>
                <a:gd name="connsiteY3" fmla="*/ 392634 h 966517"/>
                <a:gd name="connsiteX4" fmla="*/ 573881 w 1005238"/>
                <a:gd name="connsiteY4" fmla="*/ 902221 h 966517"/>
                <a:gd name="connsiteX5" fmla="*/ 934214 w 1005238"/>
                <a:gd name="connsiteY5" fmla="*/ 752967 h 966517"/>
                <a:gd name="connsiteX6" fmla="*/ 957734 w 1005238"/>
                <a:gd name="connsiteY6" fmla="*/ 724460 h 966517"/>
                <a:gd name="connsiteX7" fmla="*/ 1005238 w 1005238"/>
                <a:gd name="connsiteY7" fmla="*/ 767451 h 966517"/>
                <a:gd name="connsiteX8" fmla="*/ 979678 w 1005238"/>
                <a:gd name="connsiteY8" fmla="*/ 798431 h 966517"/>
                <a:gd name="connsiteX9" fmla="*/ 573882 w 1005238"/>
                <a:gd name="connsiteY9" fmla="*/ 966517 h 966517"/>
                <a:gd name="connsiteX10" fmla="*/ 0 w 1005238"/>
                <a:gd name="connsiteY10" fmla="*/ 392635 h 966517"/>
                <a:gd name="connsiteX11" fmla="*/ 98010 w 1005238"/>
                <a:gd name="connsiteY11" fmla="*/ 71772 h 9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238" h="966517">
                  <a:moveTo>
                    <a:pt x="157228" y="0"/>
                  </a:moveTo>
                  <a:lnTo>
                    <a:pt x="204730" y="42990"/>
                  </a:lnTo>
                  <a:lnTo>
                    <a:pt x="151324" y="107719"/>
                  </a:lnTo>
                  <a:cubicBezTo>
                    <a:pt x="96378" y="189050"/>
                    <a:pt x="64294" y="287095"/>
                    <a:pt x="64294" y="392634"/>
                  </a:cubicBezTo>
                  <a:cubicBezTo>
                    <a:pt x="64294" y="674071"/>
                    <a:pt x="292444" y="902221"/>
                    <a:pt x="573881" y="902221"/>
                  </a:cubicBezTo>
                  <a:cubicBezTo>
                    <a:pt x="714600" y="902221"/>
                    <a:pt x="841996" y="845184"/>
                    <a:pt x="934214" y="752967"/>
                  </a:cubicBezTo>
                  <a:lnTo>
                    <a:pt x="957734" y="724460"/>
                  </a:lnTo>
                  <a:lnTo>
                    <a:pt x="1005238" y="767451"/>
                  </a:lnTo>
                  <a:lnTo>
                    <a:pt x="979678" y="798431"/>
                  </a:lnTo>
                  <a:cubicBezTo>
                    <a:pt x="875826" y="902283"/>
                    <a:pt x="732355" y="966517"/>
                    <a:pt x="573882" y="966517"/>
                  </a:cubicBezTo>
                  <a:cubicBezTo>
                    <a:pt x="256936" y="966517"/>
                    <a:pt x="0" y="709581"/>
                    <a:pt x="0" y="392635"/>
                  </a:cubicBezTo>
                  <a:cubicBezTo>
                    <a:pt x="0" y="273780"/>
                    <a:pt x="36132" y="163365"/>
                    <a:pt x="98010" y="71772"/>
                  </a:cubicBezTo>
                  <a:close/>
                </a:path>
              </a:pathLst>
            </a:custGeom>
            <a:solidFill>
              <a:srgbClr val="C74227"/>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endParaRPr>
            </a:p>
          </p:txBody>
        </p:sp>
        <p:sp>
          <p:nvSpPr>
            <p:cNvPr id="37" name="椭圆 36"/>
            <p:cNvSpPr/>
            <p:nvPr>
              <p:custDataLst>
                <p:tags r:id="rId14"/>
              </p:custDataLst>
            </p:nvPr>
          </p:nvSpPr>
          <p:spPr>
            <a:xfrm>
              <a:off x="6040339" y="1708351"/>
              <a:ext cx="1019174" cy="1019174"/>
            </a:xfrm>
            <a:prstGeom prst="ellipse">
              <a:avLst/>
            </a:prstGeom>
            <a:solidFill>
              <a:srgbClr val="C74227">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C74227">
                      <a:lumMod val="50000"/>
                    </a:srgbClr>
                  </a:solidFill>
                  <a:latin typeface="Calibri Light" panose="020F0302020204030204" charset="0"/>
                  <a:ea typeface="+mn-ea"/>
                  <a:cs typeface="+mn-ea"/>
                </a:rPr>
                <a:t>THREE</a:t>
              </a:r>
              <a:endParaRPr lang="en-US" altLang="zh-CN" smtClean="0">
                <a:solidFill>
                  <a:srgbClr val="C74227">
                    <a:lumMod val="50000"/>
                  </a:srgbClr>
                </a:solidFill>
                <a:latin typeface="Calibri Light" panose="020F0302020204030204" charset="0"/>
                <a:ea typeface="+mn-ea"/>
                <a:cs typeface="+mn-ea"/>
              </a:endParaRPr>
            </a:p>
          </p:txBody>
        </p:sp>
      </p:grpSp>
      <p:sp>
        <p:nvSpPr>
          <p:cNvPr id="35" name="矩形 34"/>
          <p:cNvSpPr/>
          <p:nvPr>
            <p:custDataLst>
              <p:tags r:id="rId15"/>
            </p:custDataLst>
          </p:nvPr>
        </p:nvSpPr>
        <p:spPr>
          <a:xfrm>
            <a:off x="10100347" y="4156671"/>
            <a:ext cx="1702398" cy="1861185"/>
          </a:xfrm>
          <a:prstGeom prst="rect">
            <a:avLst/>
          </a:prstGeom>
        </p:spPr>
        <p:txBody>
          <a:bodyPr wrap="square" anchor="t" anchorCtr="0">
            <a:spAutoFit/>
          </a:bodyPr>
          <a:p>
            <a:pPr algn="just">
              <a:lnSpc>
                <a:spcPct val="120000"/>
              </a:lnSpc>
            </a:pPr>
            <a:r>
              <a:rPr lang="zh-CN" altLang="en-US" sz="1600" dirty="0">
                <a:latin typeface="微软雅黑" panose="020B0503020204020204" charset="-122"/>
                <a:ea typeface="微软雅黑" panose="020B0503020204020204" charset="-122"/>
                <a:cs typeface="微软雅黑" panose="020B0503020204020204" charset="-122"/>
              </a:rPr>
              <a:t>3. 激发对雷锋精神的认同感，为建设和谐社会不断奉献，为弘扬社会主义新风尚贡献力量。</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DNA 双螺旋分子结构的审美</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130935" y="1797050"/>
            <a:ext cx="5351145"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社会风尚是全社会所推崇倡导的一种健康、向上的道德风尚。如：尊老爱幼、扶贫济困、勤俭节约、尊师重教、互爱互助、见义勇为等。一方面，社会风尚是被特定社会的道德内在所决定，是社会道德外在的感性呈现。另一方面，社会风尚形成后，又会反过来影响一个社会的道德塑造，强烈影响着人们对是和非、正和邪、美和丑的判断和认识。良好的道德风尚，是构建社会主义和谐社会的有机组成部分和重要标志。</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体验建议</a:t>
            </a:r>
            <a:endParaRPr lang="zh-CN" altLang="en-US" sz="3200">
              <a:latin typeface="方正正粗黑简体" panose="02000000000000000000" charset="-122"/>
              <a:ea typeface="方正正粗黑简体" panose="02000000000000000000" charset="-122"/>
            </a:endParaRPr>
          </a:p>
        </p:txBody>
      </p:sp>
      <p:pic>
        <p:nvPicPr>
          <p:cNvPr id="102" name="图片 101"/>
          <p:cNvPicPr/>
          <p:nvPr/>
        </p:nvPicPr>
        <p:blipFill>
          <a:blip r:embed="rId1"/>
          <a:stretch>
            <a:fillRect/>
          </a:stretch>
        </p:blipFill>
        <p:spPr>
          <a:xfrm>
            <a:off x="6570980" y="2167255"/>
            <a:ext cx="4677410" cy="3268980"/>
          </a:xfrm>
          <a:prstGeom prst="rect">
            <a:avLst/>
          </a:prstGeom>
          <a:noFill/>
          <a:ln w="9525">
            <a:noFill/>
          </a:ln>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永远的雷锋精神</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016000" y="1449070"/>
            <a:ext cx="592772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开展群众性与针对性相结合的道德教育、推动以践行社会主义核心价值观为主要内容的道德实践、营造积极健康的社会思想舆论氛围等是形成良好社会道德风尚的有效途径。半个多世纪以来，弘扬雷锋精神，是我国建设良好社会风尚的重要举措（图 3-1）。“雷锋精神”触及到了社会审美的最深层，展现了美的本质。雷锋在自己的行为实践中，始终热心于创造自由劳动生活之美。他认为人不是单纯地“活着”“吃饭”，而是“献身于为人民服务、为自己的祖国效忠、为崇高的共产主义理想立功”的“崇高的行为”。</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21495" y="569595"/>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体验建议</a:t>
            </a:r>
            <a:endParaRPr lang="zh-CN" altLang="en-US" sz="3200">
              <a:latin typeface="方正正粗黑简体" panose="02000000000000000000" charset="-122"/>
              <a:ea typeface="方正正粗黑简体" panose="02000000000000000000" charset="-122"/>
            </a:endParaRPr>
          </a:p>
        </p:txBody>
      </p:sp>
      <p:pic>
        <p:nvPicPr>
          <p:cNvPr id="2" name="图片 1"/>
          <p:cNvPicPr>
            <a:picLocks noChangeAspect="1"/>
          </p:cNvPicPr>
          <p:nvPr/>
        </p:nvPicPr>
        <p:blipFill>
          <a:blip r:embed="rId1"/>
          <a:stretch>
            <a:fillRect/>
          </a:stretch>
        </p:blipFill>
        <p:spPr>
          <a:xfrm>
            <a:off x="6943725" y="2372360"/>
            <a:ext cx="4466590" cy="225615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81660" y="1468755"/>
            <a:ext cx="11000740" cy="436816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rPr>
              <a:t>永远的雷锋精神</a:t>
            </a:r>
            <a:endParaRPr lang="zh-CN" altLang="en-US" sz="2400" dirty="0" smtClean="0">
              <a:solidFill>
                <a:schemeClr val="accent1">
                  <a:lumMod val="60000"/>
                  <a:lumOff val="40000"/>
                </a:schemeClr>
              </a:solidFill>
              <a:latin typeface="黑体" panose="02010609060101010101" charset="-122"/>
              <a:ea typeface="黑体" panose="02010609060101010101" charset="-122"/>
              <a:sym typeface="华文细黑" panose="02010600040101010101" charset="-122"/>
            </a:endParaRPr>
          </a:p>
        </p:txBody>
      </p:sp>
      <p:sp>
        <p:nvSpPr>
          <p:cNvPr id="4" name="文本框 3"/>
          <p:cNvSpPr txBox="1"/>
          <p:nvPr/>
        </p:nvSpPr>
        <p:spPr>
          <a:xfrm>
            <a:off x="1235075" y="1922145"/>
            <a:ext cx="9693910" cy="346138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雷锋精神”显示了社会风尚审美的基本特性。他“毫不计较个人得失”，“永远愉快地多给别人，少从别人那里拿取”，他“把有限的生命，投入到无限的为人民服务中去”的思想与实践，与古人的“天下兴亡，匹夫有责”，鲁迅的“俯首甘为孺子牛”等是一脉相承的。可以说，中华民族的传统美德，是“雷锋精神”的思想渊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雷锋深知“理想的前途在于一点一滴做起”，他的信条是“真正的青春”美，“只属于永远力争上游的人，永远忘我劳动的人，永远谦虚的人”。</a:t>
            </a:r>
            <a:endParaRPr lang="zh-CN" altLang="en-US">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体验建议：</a:t>
            </a:r>
            <a:r>
              <a:rPr lang="zh-CN" altLang="en-US">
                <a:latin typeface="微软雅黑" panose="020B0503020204020204" charset="-122"/>
                <a:ea typeface="微软雅黑" panose="020B0503020204020204" charset="-122"/>
                <a:cs typeface="微软雅黑" panose="020B0503020204020204" charset="-122"/>
              </a:rPr>
              <a:t>观看电影《雷锋》，记录雷锋同志的言行。看完相关视频后，结合课文内容谈谈自己对良好的社会风尚的理解和感想。</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402445" y="787400"/>
            <a:ext cx="2095500" cy="583565"/>
          </a:xfrm>
          <a:prstGeom prst="rect">
            <a:avLst/>
          </a:prstGeom>
          <a:noFill/>
        </p:spPr>
        <p:txBody>
          <a:bodyPr wrap="square" rtlCol="0">
            <a:spAutoFit/>
          </a:bodyPr>
          <a:p>
            <a:r>
              <a:rPr lang="zh-CN" altLang="en-US" sz="3200">
                <a:latin typeface="方正正粗黑简体" panose="02000000000000000000" charset="-122"/>
                <a:ea typeface="方正正粗黑简体" panose="02000000000000000000" charset="-122"/>
              </a:rPr>
              <a:t>体验建议</a:t>
            </a:r>
            <a:endParaRPr lang="zh-CN" altLang="en-US" sz="3200">
              <a:latin typeface="方正正粗黑简体" panose="02000000000000000000" charset="-122"/>
              <a:ea typeface="方正正粗黑简体" panose="02000000000000000000"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tags/tag1.xml><?xml version="1.0" encoding="utf-8"?>
<p:tagLst xmlns:p="http://schemas.openxmlformats.org/presentationml/2006/main">
  <p:tag name="KSO_WM_UNIT_PLACING_PICTURE_USER_VIEWPORT" val="{&quot;height&quot;:10800,&quot;width&quot;:19200}"/>
</p:tagLst>
</file>

<file path=ppt/tags/tag10.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0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2"/>
  <p:tag name="KSO_WM_UNIT_ID" val="diagram749_5*l_h_i*1_3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0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3"/>
  <p:tag name="KSO_WM_UNIT_ID" val="diagram749_5*l_h_i*1_3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0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4"/>
  <p:tag name="KSO_WM_UNIT_ID" val="diagram749_5*l_h_i*1_3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0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5"/>
  <p:tag name="KSO_WM_UNIT_ID" val="diagram749_5*l_h_i*1_3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0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6"/>
  <p:tag name="KSO_WM_UNIT_ID" val="diagram749_5*l_h_i*1_3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0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7"/>
  <p:tag name="KSO_WM_UNIT_ID" val="diagram749_5*l_h_i*1_3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0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8"/>
  <p:tag name="KSO_WM_UNIT_ID" val="diagram749_5*l_h_i*1_3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0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9"/>
  <p:tag name="KSO_WM_UNIT_ID" val="diagram749_5*l_h_i*1_3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0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0"/>
  <p:tag name="KSO_WM_UNIT_ID" val="diagram749_5*l_h_i*1_3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0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1"/>
  <p:tag name="KSO_WM_UNIT_ID" val="diagram749_5*l_h_i*1_3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3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3_1"/>
  <p:tag name="KSO_WM_UNIT_PRESET_TEXT" val="单击此处添加文本"/>
  <p:tag name="KSO_WM_UNIT_TEXT_FILL_FORE_SCHEMECOLOR_INDEX" val="14"/>
  <p:tag name="KSO_WM_UNIT_TEXT_FILL_TYPE" val="1"/>
</p:tagLst>
</file>

<file path=ppt/tags/tag11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
  <p:tag name="KSO_WM_UNIT_ID" val="diagram749_5*l_h_i*1_4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D"/>
  <p:tag name="KSO_WM_UNIT_FILL_FORE_SCHEMECOLOR_INDEX" val="5"/>
  <p:tag name="KSO_WM_UNIT_FILL_TYPE" val="1"/>
  <p:tag name="KSO_WM_UNIT_TEXT_FILL_FORE_SCHEMECOLOR_INDEX" val="5"/>
  <p:tag name="KSO_WM_UNIT_TEXT_FILL_TYPE" val="1"/>
</p:tagLst>
</file>

<file path=ppt/tags/tag11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2"/>
  <p:tag name="KSO_WM_UNIT_ID" val="diagram749_5*l_h_i*1_4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1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2"/>
  <p:tag name="KSO_WM_UNIT_ID" val="diagram749_5*l_h_i*1_4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1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3"/>
  <p:tag name="KSO_WM_UNIT_ID" val="diagram749_5*l_h_i*1_4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1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4"/>
  <p:tag name="KSO_WM_UNIT_ID" val="diagram749_5*l_h_i*1_4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1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5"/>
  <p:tag name="KSO_WM_UNIT_ID" val="diagram749_5*l_h_i*1_4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1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6"/>
  <p:tag name="KSO_WM_UNIT_ID" val="diagram749_5*l_h_i*1_4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1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7"/>
  <p:tag name="KSO_WM_UNIT_ID" val="diagram749_5*l_h_i*1_4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1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8"/>
  <p:tag name="KSO_WM_UNIT_ID" val="diagram749_5*l_h_i*1_4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12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9"/>
  <p:tag name="KSO_WM_UNIT_ID" val="diagram749_5*l_h_i*1_4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2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0"/>
  <p:tag name="KSO_WM_UNIT_ID" val="diagram749_5*l_h_i*1_4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2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1"/>
  <p:tag name="KSO_WM_UNIT_ID" val="diagram749_5*l_h_i*1_4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4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4_1"/>
  <p:tag name="KSO_WM_UNIT_PRESET_TEXT" val="单击此处添加文本"/>
  <p:tag name="KSO_WM_UNIT_TEXT_FILL_FORE_SCHEMECOLOR_INDEX" val="14"/>
  <p:tag name="KSO_WM_UNIT_TEXT_FILL_TYPE" val="1"/>
</p:tagLst>
</file>

<file path=ppt/tags/tag12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
  <p:tag name="KSO_WM_UNIT_ID" val="diagram749_5*l_h_i*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E"/>
  <p:tag name="KSO_WM_UNIT_FILL_FORE_SCHEMECOLOR_INDEX" val="5"/>
  <p:tag name="KSO_WM_UNIT_FILL_TYPE" val="1"/>
  <p:tag name="KSO_WM_UNIT_TEXT_FILL_FORE_SCHEMECOLOR_INDEX" val="5"/>
  <p:tag name="KSO_WM_UNIT_TEXT_FILL_TYPE" val="1"/>
</p:tagLst>
</file>

<file path=ppt/tags/tag12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2"/>
  <p:tag name="KSO_WM_UNIT_ID" val="diagram749_5*l_h_i*1_5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2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5"/>
  <p:tag name="KSO_WM_UNIT_ID" val="diagram749_5*l_h_i*1_5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6"/>
  <p:tag name="KSO_WM_UNIT_ID" val="diagram749_5*l_h_i*1_5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7"/>
  <p:tag name="KSO_WM_UNIT_ID" val="diagram749_5*l_h_i*1_5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8"/>
  <p:tag name="KSO_WM_UNIT_ID" val="diagram749_5*l_h_i*1_5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3.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13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9"/>
  <p:tag name="KSO_WM_UNIT_ID" val="diagram749_5*l_h_i*1_5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3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0"/>
  <p:tag name="KSO_WM_UNIT_ID" val="diagram749_5*l_h_i*1_5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3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1"/>
  <p:tag name="KSO_WM_UNIT_ID" val="diagram749_5*l_h_i*1_5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3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2"/>
  <p:tag name="KSO_WM_UNIT_ID" val="diagram749_5*l_h_i*1_5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3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3"/>
  <p:tag name="KSO_WM_UNIT_ID" val="diagram749_5*l_h_i*1_5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3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4"/>
  <p:tag name="KSO_WM_UNIT_ID" val="diagram749_5*l_h_i*1_5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5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5_1"/>
  <p:tag name="KSO_WM_UNIT_PRESET_TEXT" val="单击此处添加文本"/>
  <p:tag name="KSO_WM_UNIT_TEXT_FILL_FORE_SCHEMECOLOR_INDEX" val="14"/>
  <p:tag name="KSO_WM_UNIT_TEXT_FILL_TYPE" val="1"/>
</p:tagLst>
</file>

<file path=ppt/tags/tag137.xml><?xml version="1.0" encoding="utf-8"?>
<p:tagLst xmlns:p="http://schemas.openxmlformats.org/presentationml/2006/main">
  <p:tag name="PA" val="v4.0.0"/>
</p:tagLst>
</file>

<file path=ppt/tags/tag138.xml><?xml version="1.0" encoding="utf-8"?>
<p:tagLst xmlns:p="http://schemas.openxmlformats.org/presentationml/2006/main">
  <p:tag name="PA" val="v4.0.0"/>
</p:tagLst>
</file>

<file path=ppt/tags/tag139.xml><?xml version="1.0" encoding="utf-8"?>
<p:tagLst xmlns:p="http://schemas.openxmlformats.org/presentationml/2006/main">
  <p:tag name="COMMONDATA" val="eyJoZGlkIjoiNzQ3MTk3OTEyZDg4NzA3ZGRmN2U4ZTcxY2Y1ODYwYzQifQ=="/>
</p:tagLst>
</file>

<file path=ppt/tags/tag14.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5.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16.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17.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18.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19.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2.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20.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21.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22.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23.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24.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25.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26.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3.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30.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31.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32.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33.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34.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35.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36.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37.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38.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39.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4.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40.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41.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42.xml><?xml version="1.0" encoding="utf-8"?>
<p:tagLst xmlns:p="http://schemas.openxmlformats.org/presentationml/2006/main">
  <p:tag name="PA" val="v4.0.0"/>
</p:tagLst>
</file>

<file path=ppt/tags/tag43.xml><?xml version="1.0" encoding="utf-8"?>
<p:tagLst xmlns:p="http://schemas.openxmlformats.org/presentationml/2006/main">
  <p:tag name="PA" val="v4.0.0"/>
</p:tagLst>
</file>

<file path=ppt/tags/tag44.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45.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46.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47.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48.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5.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51.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52.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54.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55.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56.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57.xml><?xml version="1.0" encoding="utf-8"?>
<p:tagLst xmlns:p="http://schemas.openxmlformats.org/presentationml/2006/main">
  <p:tag name="PA" val="v4.0.0"/>
</p:tagLst>
</file>

<file path=ppt/tags/tag58.xml><?xml version="1.0" encoding="utf-8"?>
<p:tagLst xmlns:p="http://schemas.openxmlformats.org/presentationml/2006/main">
  <p:tag name="PA" val="v4.0.0"/>
</p:tagLst>
</file>

<file path=ppt/tags/tag59.xml><?xml version="1.0" encoding="utf-8"?>
<p:tagLst xmlns:p="http://schemas.openxmlformats.org/presentationml/2006/main">
  <p:tag name="KSO_WM_TAG_VERSION" val="1.0"/>
  <p:tag name="KSO_WM_TEMPLATE_CATEGORY" val="diagram"/>
  <p:tag name="KSO_WM_TEMPLATE_INDEX" val="160488"/>
  <p:tag name="KSO_WM_UNIT_TYPE" val="a"/>
  <p:tag name="KSO_WM_UNIT_INDEX" val="1"/>
  <p:tag name="KSO_WM_UNIT_ID" val="diagram160488_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 name="KSO_WM_BEAUTIFY_FLAG" val="#wm#"/>
</p:tagLst>
</file>

<file path=ppt/tags/tag6.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0.xml><?xml version="1.0" encoding="utf-8"?>
<p:tagLst xmlns:p="http://schemas.openxmlformats.org/presentationml/2006/main">
  <p:tag name="KSO_WM_TAG_VERSION" val="1.0"/>
  <p:tag name="KSO_WM_BEAUTIFY_FLAG" val="#wm#"/>
  <p:tag name="KSO_WM_UNIT_TYPE" val="i"/>
  <p:tag name="KSO_WM_UNIT_ID" val="diagram160488_4*i*1"/>
  <p:tag name="KSO_WM_TEMPLATE_CATEGORY" val="diagram"/>
  <p:tag name="KSO_WM_TEMPLATE_INDEX" val="160488"/>
  <p:tag name="KSO_WM_UNIT_INDEX" val="1"/>
</p:tagLst>
</file>

<file path=ppt/tags/tag61.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1"/>
  <p:tag name="KSO_WM_UNIT_ID" val="diagram160488_4*l_i*1_1"/>
  <p:tag name="KSO_WM_UNIT_CLEAR" val="1"/>
  <p:tag name="KSO_WM_UNIT_LAYERLEVEL" val="1_1"/>
  <p:tag name="KSO_WM_BEAUTIFY_FLAG" val="#wm#"/>
  <p:tag name="KSO_WM_DIAGRAM_GROUP_CODE" val="l1-1"/>
  <p:tag name="KSO_WM_UNIT_FILL_FORE_SCHEMECOLOR_INDEX" val="5"/>
  <p:tag name="KSO_WM_UNIT_FILL_TYPE" val="1"/>
</p:tagLst>
</file>

<file path=ppt/tags/tag62.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1_1"/>
  <p:tag name="KSO_WM_UNIT_ID" val="diagram160488_4*l_h_a*1_1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63.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1_1"/>
  <p:tag name="KSO_WM_UNIT_ID" val="diagram160488_4*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4.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65.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66.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67.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2_1"/>
  <p:tag name="KSO_WM_UNIT_ID" val="diagram160488_4*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8.xml><?xml version="1.0" encoding="utf-8"?>
<p:tagLst xmlns:p="http://schemas.openxmlformats.org/presentationml/2006/main">
  <p:tag name="KSO_WM_TAG_VERSION" val="1.0"/>
  <p:tag name="KSO_WM_BEAUTIFY_FLAG" val="#wm#"/>
  <p:tag name="KSO_WM_UNIT_TYPE" val="i"/>
  <p:tag name="KSO_WM_UNIT_ID" val="diagram160488_4*i*13"/>
  <p:tag name="KSO_WM_TEMPLATE_CATEGORY" val="diagram"/>
  <p:tag name="KSO_WM_TEMPLATE_INDEX" val="160488"/>
  <p:tag name="KSO_WM_UNIT_INDEX" val="13"/>
</p:tagLst>
</file>

<file path=ppt/tags/tag69.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3"/>
  <p:tag name="KSO_WM_UNIT_ID" val="diagram160488_4*l_i*1_3"/>
  <p:tag name="KSO_WM_UNIT_CLEAR" val="1"/>
  <p:tag name="KSO_WM_UNIT_LAYERLEVEL" val="1_1"/>
  <p:tag name="KSO_WM_BEAUTIFY_FLAG" val="#wm#"/>
  <p:tag name="KSO_WM_DIAGRAM_GROUP_CODE" val="l1-1"/>
  <p:tag name="KSO_WM_UNIT_FILL_FORE_SCHEMECOLOR_INDEX" val="7"/>
  <p:tag name="KSO_WM_UNIT_FILL_TYPE" val="1"/>
</p:tagLst>
</file>

<file path=ppt/tags/tag7.xml><?xml version="1.0" encoding="utf-8"?>
<p:tagLst xmlns:p="http://schemas.openxmlformats.org/presentationml/2006/main">
  <p:tag name="KSO_WM_TAG_VERSION" val="1.0"/>
  <p:tag name="KSO_WM_BEAUTIFY_FLAG" val="#wm#"/>
  <p:tag name="KSO_WM_UNIT_TYPE" val="i"/>
  <p:tag name="KSO_WM_UNIT_ID" val="diagram160488_4*i*7"/>
  <p:tag name="KSO_WM_TEMPLATE_CATEGORY" val="diagram"/>
  <p:tag name="KSO_WM_TEMPLATE_INDEX" val="160488"/>
  <p:tag name="KSO_WM_UNIT_INDEX" val="7"/>
</p:tagLst>
</file>

<file path=ppt/tags/tag70.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3_1"/>
  <p:tag name="KSO_WM_UNIT_ID" val="diagram160488_4*l_h_a*1_3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7"/>
  <p:tag name="KSO_WM_UNIT_FILL_TYPE" val="1"/>
  <p:tag name="KSO_WM_UNIT_TEXT_FILL_FORE_SCHEMECOLOR_INDEX" val="7"/>
  <p:tag name="KSO_WM_UNIT_TEXT_FILL_TYPE" val="1"/>
</p:tagLst>
</file>

<file path=ppt/tags/tag71.xml><?xml version="1.0" encoding="utf-8"?>
<p:tagLst xmlns:p="http://schemas.openxmlformats.org/presentationml/2006/main">
  <p:tag name="KSO_WM_TAG_VERSION" val="1.0"/>
  <p:tag name="KSO_WM_TEMPLATE_CATEGORY" val="diagram"/>
  <p:tag name="KSO_WM_TEMPLATE_INDEX" val="160488"/>
  <p:tag name="KSO_WM_UNIT_TYPE" val="l_h_f"/>
  <p:tag name="KSO_WM_UNIT_INDEX" val="1_3_1"/>
  <p:tag name="KSO_WM_UNIT_ID" val="diagram160488_4*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7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
  <p:tag name="KSO_WM_UNIT_ID" val="diagram749_5*l_h_i*1_1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A"/>
  <p:tag name="KSO_WM_UNIT_FILL_FORE_SCHEMECOLOR_INDEX" val="5"/>
  <p:tag name="KSO_WM_UNIT_FILL_TYPE" val="1"/>
  <p:tag name="KSO_WM_UNIT_TEXT_FILL_FORE_SCHEMECOLOR_INDEX" val="5"/>
  <p:tag name="KSO_WM_UNIT_TEXT_FILL_TYPE" val="1"/>
</p:tagLst>
</file>

<file path=ppt/tags/tag7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2"/>
  <p:tag name="KSO_WM_UNIT_ID" val="diagram749_5*l_h_i*1_1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7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4"/>
  <p:tag name="KSO_WM_UNIT_ID" val="diagram749_5*l_h_i*1_1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7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5"/>
  <p:tag name="KSO_WM_UNIT_ID" val="diagram749_5*l_h_i*1_1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7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6"/>
  <p:tag name="KSO_WM_UNIT_ID" val="diagram749_5*l_h_i*1_1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7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7"/>
  <p:tag name="KSO_WM_UNIT_ID" val="diagram749_5*l_h_i*1_1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7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8"/>
  <p:tag name="KSO_WM_UNIT_ID" val="diagram749_5*l_h_i*1_1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7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9"/>
  <p:tag name="KSO_WM_UNIT_ID" val="diagram749_5*l_h_i*1_1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8.xml><?xml version="1.0" encoding="utf-8"?>
<p:tagLst xmlns:p="http://schemas.openxmlformats.org/presentationml/2006/main">
  <p:tag name="KSO_WM_TAG_VERSION" val="1.0"/>
  <p:tag name="KSO_WM_TEMPLATE_CATEGORY" val="diagram"/>
  <p:tag name="KSO_WM_TEMPLATE_INDEX" val="160488"/>
  <p:tag name="KSO_WM_UNIT_TYPE" val="l_i"/>
  <p:tag name="KSO_WM_UNIT_INDEX" val="1_2"/>
  <p:tag name="KSO_WM_UNIT_ID" val="diagram160488_4*l_i*1_2"/>
  <p:tag name="KSO_WM_UNIT_CLEAR" val="1"/>
  <p:tag name="KSO_WM_UNIT_LAYERLEVEL" val="1_1"/>
  <p:tag name="KSO_WM_BEAUTIFY_FLAG" val="#wm#"/>
  <p:tag name="KSO_WM_DIAGRAM_GROUP_CODE" val="l1-1"/>
  <p:tag name="KSO_WM_UNIT_FILL_FORE_SCHEMECOLOR_INDEX" val="6"/>
  <p:tag name="KSO_WM_UNIT_FILL_TYPE" val="1"/>
</p:tagLst>
</file>

<file path=ppt/tags/tag8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0"/>
  <p:tag name="KSO_WM_UNIT_ID" val="diagram749_5*l_h_i*1_1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8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1"/>
  <p:tag name="KSO_WM_UNIT_ID" val="diagram749_5*l_h_i*1_1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8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2"/>
  <p:tag name="KSO_WM_UNIT_ID" val="diagram749_5*l_h_i*1_1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8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3"/>
  <p:tag name="KSO_WM_UNIT_ID" val="diagram749_5*l_h_i*1_1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1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1_1"/>
  <p:tag name="KSO_WM_UNIT_PRESET_TEXT" val="单击此处添加文本"/>
  <p:tag name="KSO_WM_UNIT_TEXT_FILL_FORE_SCHEMECOLOR_INDEX" val="14"/>
  <p:tag name="KSO_WM_UNIT_TEXT_FILL_TYPE" val="1"/>
</p:tagLst>
</file>

<file path=ppt/tags/tag8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
  <p:tag name="KSO_WM_UNIT_ID" val="diagram749_5*l_h_i*1_2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B"/>
  <p:tag name="KSO_WM_UNIT_FILL_FORE_SCHEMECOLOR_INDEX" val="5"/>
  <p:tag name="KSO_WM_UNIT_FILL_TYPE" val="1"/>
  <p:tag name="KSO_WM_UNIT_TEXT_FILL_FORE_SCHEMECOLOR_INDEX" val="5"/>
  <p:tag name="KSO_WM_UNIT_TEXT_FILL_TYPE" val="1"/>
</p:tagLst>
</file>

<file path=ppt/tags/tag8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2"/>
  <p:tag name="KSO_WM_UNIT_ID" val="diagram749_5*l_h_i*1_2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8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2"/>
  <p:tag name="KSO_WM_UNIT_ID" val="diagram749_5*l_h_i*1_2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8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3"/>
  <p:tag name="KSO_WM_UNIT_ID" val="diagram749_5*l_h_i*1_2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8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4"/>
  <p:tag name="KSO_WM_UNIT_ID" val="diagram749_5*l_h_i*1_2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9.xml><?xml version="1.0" encoding="utf-8"?>
<p:tagLst xmlns:p="http://schemas.openxmlformats.org/presentationml/2006/main">
  <p:tag name="KSO_WM_TAG_VERSION" val="1.0"/>
  <p:tag name="KSO_WM_TEMPLATE_CATEGORY" val="diagram"/>
  <p:tag name="KSO_WM_TEMPLATE_INDEX" val="160488"/>
  <p:tag name="KSO_WM_UNIT_TYPE" val="l_h_a"/>
  <p:tag name="KSO_WM_UNIT_INDEX" val="1_2_1"/>
  <p:tag name="KSO_WM_UNIT_ID" val="diagram160488_4*l_h_a*1_2_1"/>
  <p:tag name="KSO_WM_UNIT_CLEAR" val="1"/>
  <p:tag name="KSO_WM_UNIT_LAYERLEVEL" val="1_1_1"/>
  <p:tag name="KSO_WM_UNIT_VALUE" val="25"/>
  <p:tag name="KSO_WM_UNIT_HIGHLIGHT" val="0"/>
  <p:tag name="KSO_WM_UNIT_COMPATIBLE" val="0"/>
  <p:tag name="KSO_WM_BEAUTIFY_FLAG" val="#wm#"/>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9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5"/>
  <p:tag name="KSO_WM_UNIT_ID" val="diagram749_5*l_h_i*1_2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9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6"/>
  <p:tag name="KSO_WM_UNIT_ID" val="diagram749_5*l_h_i*1_2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9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7"/>
  <p:tag name="KSO_WM_UNIT_ID" val="diagram749_5*l_h_i*1_2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9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8"/>
  <p:tag name="KSO_WM_UNIT_ID" val="diagram749_5*l_h_i*1_2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9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9"/>
  <p:tag name="KSO_WM_UNIT_ID" val="diagram749_5*l_h_i*1_2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9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0"/>
  <p:tag name="KSO_WM_UNIT_ID" val="diagram749_5*l_h_i*1_2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9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1"/>
  <p:tag name="KSO_WM_UNIT_ID" val="diagram749_5*l_h_i*1_2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2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2_1"/>
  <p:tag name="KSO_WM_UNIT_PRESET_TEXT" val="单击此处添加文本"/>
  <p:tag name="KSO_WM_UNIT_TEXT_FILL_FORE_SCHEMECOLOR_INDEX" val="14"/>
  <p:tag name="KSO_WM_UNIT_TEXT_FILL_TYPE" val="1"/>
</p:tagLst>
</file>

<file path=ppt/tags/tag9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
  <p:tag name="KSO_WM_UNIT_ID" val="diagram749_5*l_h_i*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C"/>
  <p:tag name="KSO_WM_UNIT_FILL_FORE_SCHEMECOLOR_INDEX" val="5"/>
  <p:tag name="KSO_WM_UNIT_FILL_TYPE" val="1"/>
  <p:tag name="KSO_WM_UNIT_TEXT_FILL_FORE_SCHEMECOLOR_INDEX" val="5"/>
  <p:tag name="KSO_WM_UNIT_TEXT_FILL_TYPE" val="1"/>
</p:tagLst>
</file>

<file path=ppt/tags/tag9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2"/>
  <p:tag name="KSO_WM_UNIT_ID" val="diagram749_5*l_h_i*1_3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11325</Words>
  <Application>WPS 演示</Application>
  <PresentationFormat>宽屏</PresentationFormat>
  <Paragraphs>418</Paragraphs>
  <Slides>50</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50</vt:i4>
      </vt:variant>
    </vt:vector>
  </HeadingPairs>
  <TitlesOfParts>
    <vt:vector size="72" baseType="lpstr">
      <vt:lpstr>Arial</vt:lpstr>
      <vt:lpstr>宋体</vt:lpstr>
      <vt:lpstr>Wingdings</vt:lpstr>
      <vt:lpstr>Calibri</vt:lpstr>
      <vt:lpstr>微软雅黑</vt:lpstr>
      <vt:lpstr>Arial Unicode MS</vt:lpstr>
      <vt:lpstr>华文细黑</vt:lpstr>
      <vt:lpstr>字魂27号-布丁体</vt:lpstr>
      <vt:lpstr>Directive Four</vt:lpstr>
      <vt:lpstr>张海山锐谐体</vt:lpstr>
      <vt:lpstr>Signika</vt:lpstr>
      <vt:lpstr>Open Sans Extrabold</vt:lpstr>
      <vt:lpstr>Bebas Neue</vt:lpstr>
      <vt:lpstr>字魂27号-布丁体</vt:lpstr>
      <vt:lpstr>黑体</vt:lpstr>
      <vt:lpstr>Roboto Bold</vt:lpstr>
      <vt:lpstr>Calibri Light</vt:lpstr>
      <vt:lpstr>方正正粗黑简体</vt:lpstr>
      <vt:lpstr>楷体</vt:lpstr>
      <vt:lpstr>Lato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老学生一枚</cp:lastModifiedBy>
  <cp:revision>83</cp:revision>
  <dcterms:created xsi:type="dcterms:W3CDTF">2022-08-18T02:13:00Z</dcterms:created>
  <dcterms:modified xsi:type="dcterms:W3CDTF">2022-08-18T08:33:16Z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07647B5A0AC94BB8A42A515CA8857531</vt:lpwstr>
  </property>
  <property fmtid="{D5CDD505-2E9C-101B-9397-08002B2CF9AE}" pid="3" name="KSOProductBuildVer">
    <vt:lpwstr>2052-11.1.0.12302</vt:lpwstr>
  </property>
</Properties>
</file>